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84" r:id="rId3"/>
    <p:sldId id="276" r:id="rId4"/>
    <p:sldId id="377" r:id="rId5"/>
    <p:sldId id="269" r:id="rId6"/>
    <p:sldId id="385" r:id="rId7"/>
    <p:sldId id="386" r:id="rId8"/>
    <p:sldId id="274" r:id="rId9"/>
    <p:sldId id="375" r:id="rId10"/>
    <p:sldId id="379" r:id="rId11"/>
    <p:sldId id="261" r:id="rId12"/>
    <p:sldId id="264" r:id="rId13"/>
    <p:sldId id="262" r:id="rId14"/>
    <p:sldId id="380" r:id="rId15"/>
    <p:sldId id="382" r:id="rId16"/>
    <p:sldId id="258" r:id="rId17"/>
    <p:sldId id="3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4" autoAdjust="0"/>
    <p:restoredTop sz="94660"/>
  </p:normalViewPr>
  <p:slideViewPr>
    <p:cSldViewPr snapToGrid="0">
      <p:cViewPr varScale="1">
        <p:scale>
          <a:sx n="124" d="100"/>
          <a:sy n="124" d="100"/>
        </p:scale>
        <p:origin x="952" y="16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1AFD3-867A-452D-9241-B312A29A55B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292EF62-FAED-4388-A921-E21A5389CC13}">
      <dgm:prSet/>
      <dgm:spPr/>
      <dgm:t>
        <a:bodyPr/>
        <a:lstStyle/>
        <a:p>
          <a:pPr>
            <a:lnSpc>
              <a:spcPct val="100000"/>
            </a:lnSpc>
          </a:pPr>
          <a:r>
            <a:rPr lang="en-US"/>
            <a:t>What resonates with you?</a:t>
          </a:r>
        </a:p>
      </dgm:t>
    </dgm:pt>
    <dgm:pt modelId="{CDE669DF-9FE6-4CEC-8990-388BD24BEED2}" type="parTrans" cxnId="{44208E48-F3AE-4DD5-AC3A-9ECCB35231FD}">
      <dgm:prSet/>
      <dgm:spPr/>
      <dgm:t>
        <a:bodyPr/>
        <a:lstStyle/>
        <a:p>
          <a:endParaRPr lang="en-US"/>
        </a:p>
      </dgm:t>
    </dgm:pt>
    <dgm:pt modelId="{734D8858-AACF-4A77-8F04-09E543EAC9FA}" type="sibTrans" cxnId="{44208E48-F3AE-4DD5-AC3A-9ECCB35231FD}">
      <dgm:prSet/>
      <dgm:spPr/>
      <dgm:t>
        <a:bodyPr/>
        <a:lstStyle/>
        <a:p>
          <a:endParaRPr lang="en-US"/>
        </a:p>
      </dgm:t>
    </dgm:pt>
    <dgm:pt modelId="{51984F38-E217-47EB-A8AF-2981660CC81D}">
      <dgm:prSet/>
      <dgm:spPr/>
      <dgm:t>
        <a:bodyPr/>
        <a:lstStyle/>
        <a:p>
          <a:pPr>
            <a:lnSpc>
              <a:spcPct val="100000"/>
            </a:lnSpc>
          </a:pPr>
          <a:r>
            <a:rPr lang="en-US"/>
            <a:t>What is challenging?</a:t>
          </a:r>
        </a:p>
      </dgm:t>
    </dgm:pt>
    <dgm:pt modelId="{3D48B8AD-51A2-4A46-8E00-AF330C2F1F92}" type="parTrans" cxnId="{DCB16E52-5BAB-434D-AB83-59235BF0B74C}">
      <dgm:prSet/>
      <dgm:spPr/>
      <dgm:t>
        <a:bodyPr/>
        <a:lstStyle/>
        <a:p>
          <a:endParaRPr lang="en-US"/>
        </a:p>
      </dgm:t>
    </dgm:pt>
    <dgm:pt modelId="{31F8D12E-EC9B-4CA0-93F7-B0521C1EDFF2}" type="sibTrans" cxnId="{DCB16E52-5BAB-434D-AB83-59235BF0B74C}">
      <dgm:prSet/>
      <dgm:spPr/>
      <dgm:t>
        <a:bodyPr/>
        <a:lstStyle/>
        <a:p>
          <a:endParaRPr lang="en-US"/>
        </a:p>
      </dgm:t>
    </dgm:pt>
    <dgm:pt modelId="{0C621F95-EFFB-4DEC-872F-8C2961177915}">
      <dgm:prSet/>
      <dgm:spPr/>
      <dgm:t>
        <a:bodyPr/>
        <a:lstStyle/>
        <a:p>
          <a:pPr>
            <a:lnSpc>
              <a:spcPct val="100000"/>
            </a:lnSpc>
          </a:pPr>
          <a:r>
            <a:rPr lang="en-US"/>
            <a:t>What is rewarding?</a:t>
          </a:r>
        </a:p>
      </dgm:t>
    </dgm:pt>
    <dgm:pt modelId="{361F2438-5D5C-4C1D-B83F-7953E7355BE5}" type="parTrans" cxnId="{8890F2D4-A75B-44BE-B49F-CA7E79AFDFF4}">
      <dgm:prSet/>
      <dgm:spPr/>
      <dgm:t>
        <a:bodyPr/>
        <a:lstStyle/>
        <a:p>
          <a:endParaRPr lang="en-US"/>
        </a:p>
      </dgm:t>
    </dgm:pt>
    <dgm:pt modelId="{46795FD2-206B-4394-965F-36B288593940}" type="sibTrans" cxnId="{8890F2D4-A75B-44BE-B49F-CA7E79AFDFF4}">
      <dgm:prSet/>
      <dgm:spPr/>
      <dgm:t>
        <a:bodyPr/>
        <a:lstStyle/>
        <a:p>
          <a:endParaRPr lang="en-US"/>
        </a:p>
      </dgm:t>
    </dgm:pt>
    <dgm:pt modelId="{9A6CE6AB-9417-4BC5-BADC-4803CE41870F}" type="pres">
      <dgm:prSet presAssocID="{BF51AFD3-867A-452D-9241-B312A29A55BC}" presName="root" presStyleCnt="0">
        <dgm:presLayoutVars>
          <dgm:dir/>
          <dgm:resizeHandles val="exact"/>
        </dgm:presLayoutVars>
      </dgm:prSet>
      <dgm:spPr/>
    </dgm:pt>
    <dgm:pt modelId="{C41187E8-F18F-481C-BD64-954CDC13D08A}" type="pres">
      <dgm:prSet presAssocID="{C292EF62-FAED-4388-A921-E21A5389CC13}" presName="compNode" presStyleCnt="0"/>
      <dgm:spPr/>
    </dgm:pt>
    <dgm:pt modelId="{40ECEAB1-A385-4D41-A883-77B13F1FC333}" type="pres">
      <dgm:prSet presAssocID="{C292EF62-FAED-4388-A921-E21A5389CC13}" presName="bgRect" presStyleLbl="bgShp" presStyleIdx="0" presStyleCnt="3"/>
      <dgm:spPr/>
    </dgm:pt>
    <dgm:pt modelId="{5440827C-2787-4B64-AFCA-837B2C7C3EF1}" type="pres">
      <dgm:prSet presAssocID="{C292EF62-FAED-4388-A921-E21A5389CC13}" presName="iconRect" presStyleLbl="node1" presStyleIdx="0" presStyleCnt="3"/>
      <dgm:spPr>
        <a:prstGeom prst="wedgeRectCallou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D06C17D0-C721-47A4-9F59-EC688AB5FC8B}" type="pres">
      <dgm:prSet presAssocID="{C292EF62-FAED-4388-A921-E21A5389CC13}" presName="spaceRect" presStyleCnt="0"/>
      <dgm:spPr/>
    </dgm:pt>
    <dgm:pt modelId="{E4031C2E-FC82-4B2B-B6C2-FE46109E0468}" type="pres">
      <dgm:prSet presAssocID="{C292EF62-FAED-4388-A921-E21A5389CC13}" presName="parTx" presStyleLbl="revTx" presStyleIdx="0" presStyleCnt="3">
        <dgm:presLayoutVars>
          <dgm:chMax val="0"/>
          <dgm:chPref val="0"/>
        </dgm:presLayoutVars>
      </dgm:prSet>
      <dgm:spPr/>
    </dgm:pt>
    <dgm:pt modelId="{65BA7C02-6688-41F3-A666-9A2C679C5767}" type="pres">
      <dgm:prSet presAssocID="{734D8858-AACF-4A77-8F04-09E543EAC9FA}" presName="sibTrans" presStyleCnt="0"/>
      <dgm:spPr/>
    </dgm:pt>
    <dgm:pt modelId="{FCE41591-14CF-4E79-8E6F-D219C98162DC}" type="pres">
      <dgm:prSet presAssocID="{51984F38-E217-47EB-A8AF-2981660CC81D}" presName="compNode" presStyleCnt="0"/>
      <dgm:spPr/>
    </dgm:pt>
    <dgm:pt modelId="{41B8C920-0F22-4302-A95D-35B4B49BEC22}" type="pres">
      <dgm:prSet presAssocID="{51984F38-E217-47EB-A8AF-2981660CC81D}" presName="bgRect" presStyleLbl="bgShp" presStyleIdx="1" presStyleCnt="3"/>
      <dgm:spPr/>
    </dgm:pt>
    <dgm:pt modelId="{6A6A4D9F-AC6C-47E7-A2EF-B77B0C27136D}" type="pres">
      <dgm:prSet presAssocID="{51984F38-E217-47EB-A8AF-2981660CC81D}"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Questions"/>
        </a:ext>
      </dgm:extLst>
    </dgm:pt>
    <dgm:pt modelId="{2899D7B6-21F9-4FF2-90EF-1DF1590B73D1}" type="pres">
      <dgm:prSet presAssocID="{51984F38-E217-47EB-A8AF-2981660CC81D}" presName="spaceRect" presStyleCnt="0"/>
      <dgm:spPr/>
    </dgm:pt>
    <dgm:pt modelId="{98965CC8-8855-4BA2-907E-0CECD5A60CCC}" type="pres">
      <dgm:prSet presAssocID="{51984F38-E217-47EB-A8AF-2981660CC81D}" presName="parTx" presStyleLbl="revTx" presStyleIdx="1" presStyleCnt="3">
        <dgm:presLayoutVars>
          <dgm:chMax val="0"/>
          <dgm:chPref val="0"/>
        </dgm:presLayoutVars>
      </dgm:prSet>
      <dgm:spPr/>
    </dgm:pt>
    <dgm:pt modelId="{1E01E2E1-DBE6-4B25-A80D-816825717E17}" type="pres">
      <dgm:prSet presAssocID="{31F8D12E-EC9B-4CA0-93F7-B0521C1EDFF2}" presName="sibTrans" presStyleCnt="0"/>
      <dgm:spPr/>
    </dgm:pt>
    <dgm:pt modelId="{742BA546-571D-4856-84C3-F043A8938487}" type="pres">
      <dgm:prSet presAssocID="{0C621F95-EFFB-4DEC-872F-8C2961177915}" presName="compNode" presStyleCnt="0"/>
      <dgm:spPr/>
    </dgm:pt>
    <dgm:pt modelId="{03A39CA3-7100-449F-92FA-58F9D6AB29AB}" type="pres">
      <dgm:prSet presAssocID="{0C621F95-EFFB-4DEC-872F-8C2961177915}" presName="bgRect" presStyleLbl="bgShp" presStyleIdx="2" presStyleCnt="3"/>
      <dgm:spPr/>
    </dgm:pt>
    <dgm:pt modelId="{C37B9BC4-BFA2-4437-BF4B-B8793ADECF7F}" type="pres">
      <dgm:prSet presAssocID="{0C621F95-EFFB-4DEC-872F-8C2961177915}" presName="iconRect" presStyleLbl="node1" presStyleIdx="2"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Ribbon"/>
        </a:ext>
      </dgm:extLst>
    </dgm:pt>
    <dgm:pt modelId="{0C999267-16DD-4414-A8F9-8CFDC1C5F5A1}" type="pres">
      <dgm:prSet presAssocID="{0C621F95-EFFB-4DEC-872F-8C2961177915}" presName="spaceRect" presStyleCnt="0"/>
      <dgm:spPr/>
    </dgm:pt>
    <dgm:pt modelId="{7F332E32-E033-4535-AB92-989624DA4003}" type="pres">
      <dgm:prSet presAssocID="{0C621F95-EFFB-4DEC-872F-8C2961177915}" presName="parTx" presStyleLbl="revTx" presStyleIdx="2" presStyleCnt="3">
        <dgm:presLayoutVars>
          <dgm:chMax val="0"/>
          <dgm:chPref val="0"/>
        </dgm:presLayoutVars>
      </dgm:prSet>
      <dgm:spPr/>
    </dgm:pt>
  </dgm:ptLst>
  <dgm:cxnLst>
    <dgm:cxn modelId="{44208E48-F3AE-4DD5-AC3A-9ECCB35231FD}" srcId="{BF51AFD3-867A-452D-9241-B312A29A55BC}" destId="{C292EF62-FAED-4388-A921-E21A5389CC13}" srcOrd="0" destOrd="0" parTransId="{CDE669DF-9FE6-4CEC-8990-388BD24BEED2}" sibTransId="{734D8858-AACF-4A77-8F04-09E543EAC9FA}"/>
    <dgm:cxn modelId="{DCB16E52-5BAB-434D-AB83-59235BF0B74C}" srcId="{BF51AFD3-867A-452D-9241-B312A29A55BC}" destId="{51984F38-E217-47EB-A8AF-2981660CC81D}" srcOrd="1" destOrd="0" parTransId="{3D48B8AD-51A2-4A46-8E00-AF330C2F1F92}" sibTransId="{31F8D12E-EC9B-4CA0-93F7-B0521C1EDFF2}"/>
    <dgm:cxn modelId="{D7D275BB-2034-45DB-9724-C5037046660B}" type="presOf" srcId="{BF51AFD3-867A-452D-9241-B312A29A55BC}" destId="{9A6CE6AB-9417-4BC5-BADC-4803CE41870F}" srcOrd="0" destOrd="0" presId="urn:microsoft.com/office/officeart/2018/2/layout/IconVerticalSolidList"/>
    <dgm:cxn modelId="{6FDEF0BF-D8D7-4ABE-9867-8E8D01C39DB1}" type="presOf" srcId="{51984F38-E217-47EB-A8AF-2981660CC81D}" destId="{98965CC8-8855-4BA2-907E-0CECD5A60CCC}" srcOrd="0" destOrd="0" presId="urn:microsoft.com/office/officeart/2018/2/layout/IconVerticalSolidList"/>
    <dgm:cxn modelId="{8890F2D4-A75B-44BE-B49F-CA7E79AFDFF4}" srcId="{BF51AFD3-867A-452D-9241-B312A29A55BC}" destId="{0C621F95-EFFB-4DEC-872F-8C2961177915}" srcOrd="2" destOrd="0" parTransId="{361F2438-5D5C-4C1D-B83F-7953E7355BE5}" sibTransId="{46795FD2-206B-4394-965F-36B288593940}"/>
    <dgm:cxn modelId="{DC38A0E1-C9CD-4F8C-8DB3-7AAADB538175}" type="presOf" srcId="{0C621F95-EFFB-4DEC-872F-8C2961177915}" destId="{7F332E32-E033-4535-AB92-989624DA4003}" srcOrd="0" destOrd="0" presId="urn:microsoft.com/office/officeart/2018/2/layout/IconVerticalSolidList"/>
    <dgm:cxn modelId="{B3748EE4-ED4B-42A2-8E01-5E2F38340568}" type="presOf" srcId="{C292EF62-FAED-4388-A921-E21A5389CC13}" destId="{E4031C2E-FC82-4B2B-B6C2-FE46109E0468}" srcOrd="0" destOrd="0" presId="urn:microsoft.com/office/officeart/2018/2/layout/IconVerticalSolidList"/>
    <dgm:cxn modelId="{C3B3E9E9-B1CF-4D1B-A97C-B096E44C63BF}" type="presParOf" srcId="{9A6CE6AB-9417-4BC5-BADC-4803CE41870F}" destId="{C41187E8-F18F-481C-BD64-954CDC13D08A}" srcOrd="0" destOrd="0" presId="urn:microsoft.com/office/officeart/2018/2/layout/IconVerticalSolidList"/>
    <dgm:cxn modelId="{50748D22-10D5-4086-BB6B-8AC19E67B035}" type="presParOf" srcId="{C41187E8-F18F-481C-BD64-954CDC13D08A}" destId="{40ECEAB1-A385-4D41-A883-77B13F1FC333}" srcOrd="0" destOrd="0" presId="urn:microsoft.com/office/officeart/2018/2/layout/IconVerticalSolidList"/>
    <dgm:cxn modelId="{1718E911-79FA-41C9-BF73-D50D94820A31}" type="presParOf" srcId="{C41187E8-F18F-481C-BD64-954CDC13D08A}" destId="{5440827C-2787-4B64-AFCA-837B2C7C3EF1}" srcOrd="1" destOrd="0" presId="urn:microsoft.com/office/officeart/2018/2/layout/IconVerticalSolidList"/>
    <dgm:cxn modelId="{1AEE7725-BB0B-4B54-B458-3AAB0392FB90}" type="presParOf" srcId="{C41187E8-F18F-481C-BD64-954CDC13D08A}" destId="{D06C17D0-C721-47A4-9F59-EC688AB5FC8B}" srcOrd="2" destOrd="0" presId="urn:microsoft.com/office/officeart/2018/2/layout/IconVerticalSolidList"/>
    <dgm:cxn modelId="{5997F17F-6418-4B63-BD6D-8BB48573562F}" type="presParOf" srcId="{C41187E8-F18F-481C-BD64-954CDC13D08A}" destId="{E4031C2E-FC82-4B2B-B6C2-FE46109E0468}" srcOrd="3" destOrd="0" presId="urn:microsoft.com/office/officeart/2018/2/layout/IconVerticalSolidList"/>
    <dgm:cxn modelId="{87D25809-40F1-40C7-A222-CFDCD813905C}" type="presParOf" srcId="{9A6CE6AB-9417-4BC5-BADC-4803CE41870F}" destId="{65BA7C02-6688-41F3-A666-9A2C679C5767}" srcOrd="1" destOrd="0" presId="urn:microsoft.com/office/officeart/2018/2/layout/IconVerticalSolidList"/>
    <dgm:cxn modelId="{F41BF524-3DF6-4A24-B282-8FDA5783F947}" type="presParOf" srcId="{9A6CE6AB-9417-4BC5-BADC-4803CE41870F}" destId="{FCE41591-14CF-4E79-8E6F-D219C98162DC}" srcOrd="2" destOrd="0" presId="urn:microsoft.com/office/officeart/2018/2/layout/IconVerticalSolidList"/>
    <dgm:cxn modelId="{30D9F584-A442-48E2-91F5-CD90FAAD0C14}" type="presParOf" srcId="{FCE41591-14CF-4E79-8E6F-D219C98162DC}" destId="{41B8C920-0F22-4302-A95D-35B4B49BEC22}" srcOrd="0" destOrd="0" presId="urn:microsoft.com/office/officeart/2018/2/layout/IconVerticalSolidList"/>
    <dgm:cxn modelId="{0A80BA15-3E64-4106-B9D4-486679DC08EB}" type="presParOf" srcId="{FCE41591-14CF-4E79-8E6F-D219C98162DC}" destId="{6A6A4D9F-AC6C-47E7-A2EF-B77B0C27136D}" srcOrd="1" destOrd="0" presId="urn:microsoft.com/office/officeart/2018/2/layout/IconVerticalSolidList"/>
    <dgm:cxn modelId="{3333A539-7DC5-497D-B842-E1B946ADC510}" type="presParOf" srcId="{FCE41591-14CF-4E79-8E6F-D219C98162DC}" destId="{2899D7B6-21F9-4FF2-90EF-1DF1590B73D1}" srcOrd="2" destOrd="0" presId="urn:microsoft.com/office/officeart/2018/2/layout/IconVerticalSolidList"/>
    <dgm:cxn modelId="{25E2CEF2-8D58-4A12-8A0C-A6424B278714}" type="presParOf" srcId="{FCE41591-14CF-4E79-8E6F-D219C98162DC}" destId="{98965CC8-8855-4BA2-907E-0CECD5A60CCC}" srcOrd="3" destOrd="0" presId="urn:microsoft.com/office/officeart/2018/2/layout/IconVerticalSolidList"/>
    <dgm:cxn modelId="{62CF13D0-BE7F-4B79-A8DC-C5BF77907E31}" type="presParOf" srcId="{9A6CE6AB-9417-4BC5-BADC-4803CE41870F}" destId="{1E01E2E1-DBE6-4B25-A80D-816825717E17}" srcOrd="3" destOrd="0" presId="urn:microsoft.com/office/officeart/2018/2/layout/IconVerticalSolidList"/>
    <dgm:cxn modelId="{00102D9C-6558-49CA-A0C9-A23A9521D40F}" type="presParOf" srcId="{9A6CE6AB-9417-4BC5-BADC-4803CE41870F}" destId="{742BA546-571D-4856-84C3-F043A8938487}" srcOrd="4" destOrd="0" presId="urn:microsoft.com/office/officeart/2018/2/layout/IconVerticalSolidList"/>
    <dgm:cxn modelId="{55270C35-F36C-4275-932E-6BD56746FE33}" type="presParOf" srcId="{742BA546-571D-4856-84C3-F043A8938487}" destId="{03A39CA3-7100-449F-92FA-58F9D6AB29AB}" srcOrd="0" destOrd="0" presId="urn:microsoft.com/office/officeart/2018/2/layout/IconVerticalSolidList"/>
    <dgm:cxn modelId="{8230549F-1053-4B52-9DA9-32DDB929E25A}" type="presParOf" srcId="{742BA546-571D-4856-84C3-F043A8938487}" destId="{C37B9BC4-BFA2-4437-BF4B-B8793ADECF7F}" srcOrd="1" destOrd="0" presId="urn:microsoft.com/office/officeart/2018/2/layout/IconVerticalSolidList"/>
    <dgm:cxn modelId="{3DCD4DDB-E9E6-4C9F-A936-8E8733E204F0}" type="presParOf" srcId="{742BA546-571D-4856-84C3-F043A8938487}" destId="{0C999267-16DD-4414-A8F9-8CFDC1C5F5A1}" srcOrd="2" destOrd="0" presId="urn:microsoft.com/office/officeart/2018/2/layout/IconVerticalSolidList"/>
    <dgm:cxn modelId="{D65BB55C-5A3F-491F-83A8-C528D5F6AB2B}" type="presParOf" srcId="{742BA546-571D-4856-84C3-F043A8938487}" destId="{7F332E32-E033-4535-AB92-989624DA400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CEAB1-A385-4D41-A883-77B13F1FC333}">
      <dsp:nvSpPr>
        <dsp:cNvPr id="0" name=""/>
        <dsp:cNvSpPr/>
      </dsp:nvSpPr>
      <dsp:spPr>
        <a:xfrm>
          <a:off x="0" y="467"/>
          <a:ext cx="6056038" cy="10947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40827C-2787-4B64-AFCA-837B2C7C3EF1}">
      <dsp:nvSpPr>
        <dsp:cNvPr id="0" name=""/>
        <dsp:cNvSpPr/>
      </dsp:nvSpPr>
      <dsp:spPr>
        <a:xfrm>
          <a:off x="331173" y="246795"/>
          <a:ext cx="602133" cy="602133"/>
        </a:xfrm>
        <a:prstGeom prst="wedgeRectCallou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031C2E-FC82-4B2B-B6C2-FE46109E0468}">
      <dsp:nvSpPr>
        <dsp:cNvPr id="0" name=""/>
        <dsp:cNvSpPr/>
      </dsp:nvSpPr>
      <dsp:spPr>
        <a:xfrm>
          <a:off x="1264480" y="467"/>
          <a:ext cx="4791557" cy="1094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65" tIns="115865" rIns="115865" bIns="115865" numCol="1" spcCol="1270" anchor="ctr" anchorCtr="0">
          <a:noAutofit/>
        </a:bodyPr>
        <a:lstStyle/>
        <a:p>
          <a:pPr marL="0" lvl="0" indent="0" algn="l" defTabSz="1111250">
            <a:lnSpc>
              <a:spcPct val="100000"/>
            </a:lnSpc>
            <a:spcBef>
              <a:spcPct val="0"/>
            </a:spcBef>
            <a:spcAft>
              <a:spcPct val="35000"/>
            </a:spcAft>
            <a:buNone/>
          </a:pPr>
          <a:r>
            <a:rPr lang="en-US" sz="2500" kern="1200"/>
            <a:t>What resonates with you?</a:t>
          </a:r>
        </a:p>
      </dsp:txBody>
      <dsp:txXfrm>
        <a:off x="1264480" y="467"/>
        <a:ext cx="4791557" cy="1094788"/>
      </dsp:txXfrm>
    </dsp:sp>
    <dsp:sp modelId="{41B8C920-0F22-4302-A95D-35B4B49BEC22}">
      <dsp:nvSpPr>
        <dsp:cNvPr id="0" name=""/>
        <dsp:cNvSpPr/>
      </dsp:nvSpPr>
      <dsp:spPr>
        <a:xfrm>
          <a:off x="0" y="1368953"/>
          <a:ext cx="6056038" cy="10947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6A4D9F-AC6C-47E7-A2EF-B77B0C27136D}">
      <dsp:nvSpPr>
        <dsp:cNvPr id="0" name=""/>
        <dsp:cNvSpPr/>
      </dsp:nvSpPr>
      <dsp:spPr>
        <a:xfrm>
          <a:off x="331173" y="1615281"/>
          <a:ext cx="602133" cy="602133"/>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965CC8-8855-4BA2-907E-0CECD5A60CCC}">
      <dsp:nvSpPr>
        <dsp:cNvPr id="0" name=""/>
        <dsp:cNvSpPr/>
      </dsp:nvSpPr>
      <dsp:spPr>
        <a:xfrm>
          <a:off x="1264480" y="1368953"/>
          <a:ext cx="4791557" cy="1094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65" tIns="115865" rIns="115865" bIns="115865" numCol="1" spcCol="1270" anchor="ctr" anchorCtr="0">
          <a:noAutofit/>
        </a:bodyPr>
        <a:lstStyle/>
        <a:p>
          <a:pPr marL="0" lvl="0" indent="0" algn="l" defTabSz="1111250">
            <a:lnSpc>
              <a:spcPct val="100000"/>
            </a:lnSpc>
            <a:spcBef>
              <a:spcPct val="0"/>
            </a:spcBef>
            <a:spcAft>
              <a:spcPct val="35000"/>
            </a:spcAft>
            <a:buNone/>
          </a:pPr>
          <a:r>
            <a:rPr lang="en-US" sz="2500" kern="1200"/>
            <a:t>What is challenging?</a:t>
          </a:r>
        </a:p>
      </dsp:txBody>
      <dsp:txXfrm>
        <a:off x="1264480" y="1368953"/>
        <a:ext cx="4791557" cy="1094788"/>
      </dsp:txXfrm>
    </dsp:sp>
    <dsp:sp modelId="{03A39CA3-7100-449F-92FA-58F9D6AB29AB}">
      <dsp:nvSpPr>
        <dsp:cNvPr id="0" name=""/>
        <dsp:cNvSpPr/>
      </dsp:nvSpPr>
      <dsp:spPr>
        <a:xfrm>
          <a:off x="0" y="2737439"/>
          <a:ext cx="6056038" cy="10947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B9BC4-BFA2-4437-BF4B-B8793ADECF7F}">
      <dsp:nvSpPr>
        <dsp:cNvPr id="0" name=""/>
        <dsp:cNvSpPr/>
      </dsp:nvSpPr>
      <dsp:spPr>
        <a:xfrm>
          <a:off x="331173" y="2983766"/>
          <a:ext cx="602133" cy="60213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332E32-E033-4535-AB92-989624DA4003}">
      <dsp:nvSpPr>
        <dsp:cNvPr id="0" name=""/>
        <dsp:cNvSpPr/>
      </dsp:nvSpPr>
      <dsp:spPr>
        <a:xfrm>
          <a:off x="1264480" y="2737439"/>
          <a:ext cx="4791557" cy="1094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65" tIns="115865" rIns="115865" bIns="115865" numCol="1" spcCol="1270" anchor="ctr" anchorCtr="0">
          <a:noAutofit/>
        </a:bodyPr>
        <a:lstStyle/>
        <a:p>
          <a:pPr marL="0" lvl="0" indent="0" algn="l" defTabSz="1111250">
            <a:lnSpc>
              <a:spcPct val="100000"/>
            </a:lnSpc>
            <a:spcBef>
              <a:spcPct val="0"/>
            </a:spcBef>
            <a:spcAft>
              <a:spcPct val="35000"/>
            </a:spcAft>
            <a:buNone/>
          </a:pPr>
          <a:r>
            <a:rPr lang="en-US" sz="2500" kern="1200"/>
            <a:t>What is rewarding?</a:t>
          </a:r>
        </a:p>
      </dsp:txBody>
      <dsp:txXfrm>
        <a:off x="1264480" y="2737439"/>
        <a:ext cx="4791557" cy="109478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C1C20-0D2E-4D86-BA2C-06FF2C2F9848}" type="datetimeFigureOut">
              <a:rPr lang="en-US" smtClean="0"/>
              <a:t>4/24/24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2B247-25EB-4DC5-AB72-ED44CFE68BB0}" type="slidenum">
              <a:rPr lang="en-US" smtClean="0"/>
              <a:t>‹#›</a:t>
            </a:fld>
            <a:endParaRPr lang="en-US"/>
          </a:p>
        </p:txBody>
      </p:sp>
    </p:spTree>
    <p:extLst>
      <p:ext uri="{BB962C8B-B14F-4D97-AF65-F5344CB8AC3E}">
        <p14:creationId xmlns:p14="http://schemas.microsoft.com/office/powerpoint/2010/main" val="2324724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attention- means screens on please. active participation- Our meeting will only as good as we all give to it.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to build teacher resiliency and avoid burnout!  We're going to start with what research has to say and then share a few examples of practices to incorporate into our daily lives.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one example of a quick mindfulness practice that you can do anywhere.  read through it and then I'm going to walk you through it one time.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one example of a quick mindfulness practice that you can do anywhere.  read through it and then I'm going to walk you through it one time.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686A-4EC9-4C13-9420-DC5093645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5F5002-593F-4BEE-B34D-4B59D79A6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268727-3CFF-4709-B986-DAD35906AA00}"/>
              </a:ext>
            </a:extLst>
          </p:cNvPr>
          <p:cNvSpPr>
            <a:spLocks noGrp="1"/>
          </p:cNvSpPr>
          <p:nvPr>
            <p:ph type="dt" sz="half" idx="10"/>
          </p:nvPr>
        </p:nvSpPr>
        <p:spPr/>
        <p:txBody>
          <a:bodyPr/>
          <a:lstStyle/>
          <a:p>
            <a:fld id="{B7451287-D6B7-4985-86CD-C6D48AFFCD8F}" type="datetimeFigureOut">
              <a:rPr lang="en-US" smtClean="0"/>
              <a:t>4/24/24</a:t>
            </a:fld>
            <a:endParaRPr lang="en-US"/>
          </a:p>
        </p:txBody>
      </p:sp>
      <p:sp>
        <p:nvSpPr>
          <p:cNvPr id="5" name="Footer Placeholder 4">
            <a:extLst>
              <a:ext uri="{FF2B5EF4-FFF2-40B4-BE49-F238E27FC236}">
                <a16:creationId xmlns:a16="http://schemas.microsoft.com/office/drawing/2014/main" id="{2466EE93-B2F8-47FC-98FF-80FB9F635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4FAFE-FCFE-4E9F-A2A5-3928CC869444}"/>
              </a:ext>
            </a:extLst>
          </p:cNvPr>
          <p:cNvSpPr>
            <a:spLocks noGrp="1"/>
          </p:cNvSpPr>
          <p:nvPr>
            <p:ph type="sldNum" sz="quarter" idx="12"/>
          </p:nvPr>
        </p:nvSpPr>
        <p:spPr/>
        <p:txBody>
          <a:bodyPr/>
          <a:lstStyle/>
          <a:p>
            <a:fld id="{AFA7A341-EF67-4125-B449-439C64737FFE}" type="slidenum">
              <a:rPr lang="en-US" smtClean="0"/>
              <a:t>‹#›</a:t>
            </a:fld>
            <a:endParaRPr lang="en-US"/>
          </a:p>
        </p:txBody>
      </p:sp>
    </p:spTree>
    <p:extLst>
      <p:ext uri="{BB962C8B-B14F-4D97-AF65-F5344CB8AC3E}">
        <p14:creationId xmlns:p14="http://schemas.microsoft.com/office/powerpoint/2010/main" val="3080911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C42EC-36B4-41E7-8AA1-80B5D4913F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314A94-C48B-4E35-9130-EBD11A70AF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E1470-D2FA-4DD4-AACA-C8535474C319}"/>
              </a:ext>
            </a:extLst>
          </p:cNvPr>
          <p:cNvSpPr>
            <a:spLocks noGrp="1"/>
          </p:cNvSpPr>
          <p:nvPr>
            <p:ph type="dt" sz="half" idx="10"/>
          </p:nvPr>
        </p:nvSpPr>
        <p:spPr/>
        <p:txBody>
          <a:bodyPr/>
          <a:lstStyle/>
          <a:p>
            <a:fld id="{B7451287-D6B7-4985-86CD-C6D48AFFCD8F}" type="datetimeFigureOut">
              <a:rPr lang="en-US" smtClean="0"/>
              <a:t>4/24/24</a:t>
            </a:fld>
            <a:endParaRPr lang="en-US"/>
          </a:p>
        </p:txBody>
      </p:sp>
      <p:sp>
        <p:nvSpPr>
          <p:cNvPr id="5" name="Footer Placeholder 4">
            <a:extLst>
              <a:ext uri="{FF2B5EF4-FFF2-40B4-BE49-F238E27FC236}">
                <a16:creationId xmlns:a16="http://schemas.microsoft.com/office/drawing/2014/main" id="{48A27647-F7B0-4AC5-8ADC-0164B98DF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90EDB-F74D-44A8-99B8-10DF45C72AAE}"/>
              </a:ext>
            </a:extLst>
          </p:cNvPr>
          <p:cNvSpPr>
            <a:spLocks noGrp="1"/>
          </p:cNvSpPr>
          <p:nvPr>
            <p:ph type="sldNum" sz="quarter" idx="12"/>
          </p:nvPr>
        </p:nvSpPr>
        <p:spPr/>
        <p:txBody>
          <a:bodyPr/>
          <a:lstStyle/>
          <a:p>
            <a:fld id="{AFA7A341-EF67-4125-B449-439C64737FFE}" type="slidenum">
              <a:rPr lang="en-US" smtClean="0"/>
              <a:t>‹#›</a:t>
            </a:fld>
            <a:endParaRPr lang="en-US"/>
          </a:p>
        </p:txBody>
      </p:sp>
    </p:spTree>
    <p:extLst>
      <p:ext uri="{BB962C8B-B14F-4D97-AF65-F5344CB8AC3E}">
        <p14:creationId xmlns:p14="http://schemas.microsoft.com/office/powerpoint/2010/main" val="410137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32DABF-7218-4287-BD21-463AC6DDA4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435285-4555-473D-B956-7AC8E85B42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0BAF1-A517-428E-87C0-977A7B5F55E3}"/>
              </a:ext>
            </a:extLst>
          </p:cNvPr>
          <p:cNvSpPr>
            <a:spLocks noGrp="1"/>
          </p:cNvSpPr>
          <p:nvPr>
            <p:ph type="dt" sz="half" idx="10"/>
          </p:nvPr>
        </p:nvSpPr>
        <p:spPr/>
        <p:txBody>
          <a:bodyPr/>
          <a:lstStyle/>
          <a:p>
            <a:fld id="{B7451287-D6B7-4985-86CD-C6D48AFFCD8F}" type="datetimeFigureOut">
              <a:rPr lang="en-US" smtClean="0"/>
              <a:t>4/24/24</a:t>
            </a:fld>
            <a:endParaRPr lang="en-US"/>
          </a:p>
        </p:txBody>
      </p:sp>
      <p:sp>
        <p:nvSpPr>
          <p:cNvPr id="5" name="Footer Placeholder 4">
            <a:extLst>
              <a:ext uri="{FF2B5EF4-FFF2-40B4-BE49-F238E27FC236}">
                <a16:creationId xmlns:a16="http://schemas.microsoft.com/office/drawing/2014/main" id="{A4F1342A-9178-458B-811B-80A5F9E09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2B727-D751-4243-A8D0-33B0D49A89D3}"/>
              </a:ext>
            </a:extLst>
          </p:cNvPr>
          <p:cNvSpPr>
            <a:spLocks noGrp="1"/>
          </p:cNvSpPr>
          <p:nvPr>
            <p:ph type="sldNum" sz="quarter" idx="12"/>
          </p:nvPr>
        </p:nvSpPr>
        <p:spPr/>
        <p:txBody>
          <a:bodyPr/>
          <a:lstStyle/>
          <a:p>
            <a:fld id="{AFA7A341-EF67-4125-B449-439C64737FFE}" type="slidenum">
              <a:rPr lang="en-US" smtClean="0"/>
              <a:t>‹#›</a:t>
            </a:fld>
            <a:endParaRPr lang="en-US"/>
          </a:p>
        </p:txBody>
      </p:sp>
    </p:spTree>
    <p:extLst>
      <p:ext uri="{BB962C8B-B14F-4D97-AF65-F5344CB8AC3E}">
        <p14:creationId xmlns:p14="http://schemas.microsoft.com/office/powerpoint/2010/main" val="35820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BB76D-B170-46D0-82FD-F5F66D6500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6BCCCF-0E2A-4D6D-BF53-E507D9130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7F30D-34C2-41EC-88B1-F70E3407EB50}"/>
              </a:ext>
            </a:extLst>
          </p:cNvPr>
          <p:cNvSpPr>
            <a:spLocks noGrp="1"/>
          </p:cNvSpPr>
          <p:nvPr>
            <p:ph type="dt" sz="half" idx="10"/>
          </p:nvPr>
        </p:nvSpPr>
        <p:spPr/>
        <p:txBody>
          <a:bodyPr/>
          <a:lstStyle/>
          <a:p>
            <a:fld id="{B7451287-D6B7-4985-86CD-C6D48AFFCD8F}" type="datetimeFigureOut">
              <a:rPr lang="en-US" smtClean="0"/>
              <a:t>4/24/24</a:t>
            </a:fld>
            <a:endParaRPr lang="en-US"/>
          </a:p>
        </p:txBody>
      </p:sp>
      <p:sp>
        <p:nvSpPr>
          <p:cNvPr id="5" name="Footer Placeholder 4">
            <a:extLst>
              <a:ext uri="{FF2B5EF4-FFF2-40B4-BE49-F238E27FC236}">
                <a16:creationId xmlns:a16="http://schemas.microsoft.com/office/drawing/2014/main" id="{AD421401-0B64-4F7F-BDC1-363205538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1C482-5253-4026-82E7-C97A6304EBF5}"/>
              </a:ext>
            </a:extLst>
          </p:cNvPr>
          <p:cNvSpPr>
            <a:spLocks noGrp="1"/>
          </p:cNvSpPr>
          <p:nvPr>
            <p:ph type="sldNum" sz="quarter" idx="12"/>
          </p:nvPr>
        </p:nvSpPr>
        <p:spPr/>
        <p:txBody>
          <a:bodyPr/>
          <a:lstStyle/>
          <a:p>
            <a:fld id="{AFA7A341-EF67-4125-B449-439C64737FFE}" type="slidenum">
              <a:rPr lang="en-US" smtClean="0"/>
              <a:t>‹#›</a:t>
            </a:fld>
            <a:endParaRPr lang="en-US"/>
          </a:p>
        </p:txBody>
      </p:sp>
    </p:spTree>
    <p:extLst>
      <p:ext uri="{BB962C8B-B14F-4D97-AF65-F5344CB8AC3E}">
        <p14:creationId xmlns:p14="http://schemas.microsoft.com/office/powerpoint/2010/main" val="104000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2EEF-C21E-4D86-BF4E-012FAA4917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3B6961-289D-46D7-94DB-4B1AEE2274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B50663-EA11-49FC-99C6-39A37E88C4F3}"/>
              </a:ext>
            </a:extLst>
          </p:cNvPr>
          <p:cNvSpPr>
            <a:spLocks noGrp="1"/>
          </p:cNvSpPr>
          <p:nvPr>
            <p:ph type="dt" sz="half" idx="10"/>
          </p:nvPr>
        </p:nvSpPr>
        <p:spPr/>
        <p:txBody>
          <a:bodyPr/>
          <a:lstStyle/>
          <a:p>
            <a:fld id="{B7451287-D6B7-4985-86CD-C6D48AFFCD8F}" type="datetimeFigureOut">
              <a:rPr lang="en-US" smtClean="0"/>
              <a:t>4/24/24</a:t>
            </a:fld>
            <a:endParaRPr lang="en-US"/>
          </a:p>
        </p:txBody>
      </p:sp>
      <p:sp>
        <p:nvSpPr>
          <p:cNvPr id="5" name="Footer Placeholder 4">
            <a:extLst>
              <a:ext uri="{FF2B5EF4-FFF2-40B4-BE49-F238E27FC236}">
                <a16:creationId xmlns:a16="http://schemas.microsoft.com/office/drawing/2014/main" id="{6075C7D4-6250-4643-A0F8-993F8A8EA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CF773-9D1C-4E23-A2C6-AC08F444D77B}"/>
              </a:ext>
            </a:extLst>
          </p:cNvPr>
          <p:cNvSpPr>
            <a:spLocks noGrp="1"/>
          </p:cNvSpPr>
          <p:nvPr>
            <p:ph type="sldNum" sz="quarter" idx="12"/>
          </p:nvPr>
        </p:nvSpPr>
        <p:spPr/>
        <p:txBody>
          <a:bodyPr/>
          <a:lstStyle/>
          <a:p>
            <a:fld id="{AFA7A341-EF67-4125-B449-439C64737FFE}" type="slidenum">
              <a:rPr lang="en-US" smtClean="0"/>
              <a:t>‹#›</a:t>
            </a:fld>
            <a:endParaRPr lang="en-US"/>
          </a:p>
        </p:txBody>
      </p:sp>
    </p:spTree>
    <p:extLst>
      <p:ext uri="{BB962C8B-B14F-4D97-AF65-F5344CB8AC3E}">
        <p14:creationId xmlns:p14="http://schemas.microsoft.com/office/powerpoint/2010/main" val="284083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52BC-6C3A-4E0E-8D46-8A394E1729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01EBDF-4C74-475E-A212-A9ABC00FEE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AAA169-6E44-4C10-A9B6-2420C4B652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39C21-E46C-4826-8CC9-7C348DC8FB61}"/>
              </a:ext>
            </a:extLst>
          </p:cNvPr>
          <p:cNvSpPr>
            <a:spLocks noGrp="1"/>
          </p:cNvSpPr>
          <p:nvPr>
            <p:ph type="dt" sz="half" idx="10"/>
          </p:nvPr>
        </p:nvSpPr>
        <p:spPr/>
        <p:txBody>
          <a:bodyPr/>
          <a:lstStyle/>
          <a:p>
            <a:fld id="{B7451287-D6B7-4985-86CD-C6D48AFFCD8F}" type="datetimeFigureOut">
              <a:rPr lang="en-US" smtClean="0"/>
              <a:t>4/24/24</a:t>
            </a:fld>
            <a:endParaRPr lang="en-US"/>
          </a:p>
        </p:txBody>
      </p:sp>
      <p:sp>
        <p:nvSpPr>
          <p:cNvPr id="6" name="Footer Placeholder 5">
            <a:extLst>
              <a:ext uri="{FF2B5EF4-FFF2-40B4-BE49-F238E27FC236}">
                <a16:creationId xmlns:a16="http://schemas.microsoft.com/office/drawing/2014/main" id="{E0D16AB5-3DAA-4D20-8A1D-12F780F7C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B1C36-CE64-4E07-8905-AD5B99CAB332}"/>
              </a:ext>
            </a:extLst>
          </p:cNvPr>
          <p:cNvSpPr>
            <a:spLocks noGrp="1"/>
          </p:cNvSpPr>
          <p:nvPr>
            <p:ph type="sldNum" sz="quarter" idx="12"/>
          </p:nvPr>
        </p:nvSpPr>
        <p:spPr/>
        <p:txBody>
          <a:bodyPr/>
          <a:lstStyle/>
          <a:p>
            <a:fld id="{AFA7A341-EF67-4125-B449-439C64737FFE}" type="slidenum">
              <a:rPr lang="en-US" smtClean="0"/>
              <a:t>‹#›</a:t>
            </a:fld>
            <a:endParaRPr lang="en-US"/>
          </a:p>
        </p:txBody>
      </p:sp>
    </p:spTree>
    <p:extLst>
      <p:ext uri="{BB962C8B-B14F-4D97-AF65-F5344CB8AC3E}">
        <p14:creationId xmlns:p14="http://schemas.microsoft.com/office/powerpoint/2010/main" val="273672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095C0-8C05-47CF-B846-497A5E7A6A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6D78B3-DC32-4FF6-B46B-E619646726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3347BE-95B5-4552-B77B-D2E7B9388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5E978C-42C5-4990-A9B1-8DBCBDEE16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4CAB6F-1832-4A0A-9ABC-7D291A2BD3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FE5876-E61C-4337-8169-391B1ADA1764}"/>
              </a:ext>
            </a:extLst>
          </p:cNvPr>
          <p:cNvSpPr>
            <a:spLocks noGrp="1"/>
          </p:cNvSpPr>
          <p:nvPr>
            <p:ph type="dt" sz="half" idx="10"/>
          </p:nvPr>
        </p:nvSpPr>
        <p:spPr/>
        <p:txBody>
          <a:bodyPr/>
          <a:lstStyle/>
          <a:p>
            <a:fld id="{B7451287-D6B7-4985-86CD-C6D48AFFCD8F}" type="datetimeFigureOut">
              <a:rPr lang="en-US" smtClean="0"/>
              <a:t>4/24/24</a:t>
            </a:fld>
            <a:endParaRPr lang="en-US"/>
          </a:p>
        </p:txBody>
      </p:sp>
      <p:sp>
        <p:nvSpPr>
          <p:cNvPr id="8" name="Footer Placeholder 7">
            <a:extLst>
              <a:ext uri="{FF2B5EF4-FFF2-40B4-BE49-F238E27FC236}">
                <a16:creationId xmlns:a16="http://schemas.microsoft.com/office/drawing/2014/main" id="{26787CB9-3A17-47A9-90C4-058EB7235D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55FD95-9607-48BB-B556-27D5920E8350}"/>
              </a:ext>
            </a:extLst>
          </p:cNvPr>
          <p:cNvSpPr>
            <a:spLocks noGrp="1"/>
          </p:cNvSpPr>
          <p:nvPr>
            <p:ph type="sldNum" sz="quarter" idx="12"/>
          </p:nvPr>
        </p:nvSpPr>
        <p:spPr/>
        <p:txBody>
          <a:bodyPr/>
          <a:lstStyle/>
          <a:p>
            <a:fld id="{AFA7A341-EF67-4125-B449-439C64737FFE}" type="slidenum">
              <a:rPr lang="en-US" smtClean="0"/>
              <a:t>‹#›</a:t>
            </a:fld>
            <a:endParaRPr lang="en-US"/>
          </a:p>
        </p:txBody>
      </p:sp>
    </p:spTree>
    <p:extLst>
      <p:ext uri="{BB962C8B-B14F-4D97-AF65-F5344CB8AC3E}">
        <p14:creationId xmlns:p14="http://schemas.microsoft.com/office/powerpoint/2010/main" val="294177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91DA6-8E90-45AC-B4E4-011A625F90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4E8E7C-77F3-4BF0-BEAF-9D3C1D213318}"/>
              </a:ext>
            </a:extLst>
          </p:cNvPr>
          <p:cNvSpPr>
            <a:spLocks noGrp="1"/>
          </p:cNvSpPr>
          <p:nvPr>
            <p:ph type="dt" sz="half" idx="10"/>
          </p:nvPr>
        </p:nvSpPr>
        <p:spPr/>
        <p:txBody>
          <a:bodyPr/>
          <a:lstStyle/>
          <a:p>
            <a:fld id="{B7451287-D6B7-4985-86CD-C6D48AFFCD8F}" type="datetimeFigureOut">
              <a:rPr lang="en-US" smtClean="0"/>
              <a:t>4/24/24</a:t>
            </a:fld>
            <a:endParaRPr lang="en-US"/>
          </a:p>
        </p:txBody>
      </p:sp>
      <p:sp>
        <p:nvSpPr>
          <p:cNvPr id="4" name="Footer Placeholder 3">
            <a:extLst>
              <a:ext uri="{FF2B5EF4-FFF2-40B4-BE49-F238E27FC236}">
                <a16:creationId xmlns:a16="http://schemas.microsoft.com/office/drawing/2014/main" id="{C93E6AD5-43F1-41D2-80DC-F98EBFE054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B8D67B-42E4-4BF6-B74D-1F021896AB7B}"/>
              </a:ext>
            </a:extLst>
          </p:cNvPr>
          <p:cNvSpPr>
            <a:spLocks noGrp="1"/>
          </p:cNvSpPr>
          <p:nvPr>
            <p:ph type="sldNum" sz="quarter" idx="12"/>
          </p:nvPr>
        </p:nvSpPr>
        <p:spPr/>
        <p:txBody>
          <a:bodyPr/>
          <a:lstStyle/>
          <a:p>
            <a:fld id="{AFA7A341-EF67-4125-B449-439C64737FFE}" type="slidenum">
              <a:rPr lang="en-US" smtClean="0"/>
              <a:t>‹#›</a:t>
            </a:fld>
            <a:endParaRPr lang="en-US"/>
          </a:p>
        </p:txBody>
      </p:sp>
    </p:spTree>
    <p:extLst>
      <p:ext uri="{BB962C8B-B14F-4D97-AF65-F5344CB8AC3E}">
        <p14:creationId xmlns:p14="http://schemas.microsoft.com/office/powerpoint/2010/main" val="144957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029517-60B9-4D66-866A-6DF8608F6407}"/>
              </a:ext>
            </a:extLst>
          </p:cNvPr>
          <p:cNvSpPr>
            <a:spLocks noGrp="1"/>
          </p:cNvSpPr>
          <p:nvPr>
            <p:ph type="dt" sz="half" idx="10"/>
          </p:nvPr>
        </p:nvSpPr>
        <p:spPr/>
        <p:txBody>
          <a:bodyPr/>
          <a:lstStyle/>
          <a:p>
            <a:fld id="{B7451287-D6B7-4985-86CD-C6D48AFFCD8F}" type="datetimeFigureOut">
              <a:rPr lang="en-US" smtClean="0"/>
              <a:t>4/24/24</a:t>
            </a:fld>
            <a:endParaRPr lang="en-US"/>
          </a:p>
        </p:txBody>
      </p:sp>
      <p:sp>
        <p:nvSpPr>
          <p:cNvPr id="3" name="Footer Placeholder 2">
            <a:extLst>
              <a:ext uri="{FF2B5EF4-FFF2-40B4-BE49-F238E27FC236}">
                <a16:creationId xmlns:a16="http://schemas.microsoft.com/office/drawing/2014/main" id="{57971D93-0505-42CF-B6B1-83BE103704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B52670-51D3-4B9C-80D0-30635301E1D8}"/>
              </a:ext>
            </a:extLst>
          </p:cNvPr>
          <p:cNvSpPr>
            <a:spLocks noGrp="1"/>
          </p:cNvSpPr>
          <p:nvPr>
            <p:ph type="sldNum" sz="quarter" idx="12"/>
          </p:nvPr>
        </p:nvSpPr>
        <p:spPr/>
        <p:txBody>
          <a:bodyPr/>
          <a:lstStyle/>
          <a:p>
            <a:fld id="{AFA7A341-EF67-4125-B449-439C64737FFE}" type="slidenum">
              <a:rPr lang="en-US" smtClean="0"/>
              <a:t>‹#›</a:t>
            </a:fld>
            <a:endParaRPr lang="en-US"/>
          </a:p>
        </p:txBody>
      </p:sp>
    </p:spTree>
    <p:extLst>
      <p:ext uri="{BB962C8B-B14F-4D97-AF65-F5344CB8AC3E}">
        <p14:creationId xmlns:p14="http://schemas.microsoft.com/office/powerpoint/2010/main" val="193675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E24B-A9AE-452B-B999-124CC043E9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C1CD4C-9D7A-4C3C-8C29-745F2DC18C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DDBB63-BE15-497E-9D1B-4C035ADEA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6E78A-D969-4079-8F29-D162E65E8A01}"/>
              </a:ext>
            </a:extLst>
          </p:cNvPr>
          <p:cNvSpPr>
            <a:spLocks noGrp="1"/>
          </p:cNvSpPr>
          <p:nvPr>
            <p:ph type="dt" sz="half" idx="10"/>
          </p:nvPr>
        </p:nvSpPr>
        <p:spPr/>
        <p:txBody>
          <a:bodyPr/>
          <a:lstStyle/>
          <a:p>
            <a:fld id="{B7451287-D6B7-4985-86CD-C6D48AFFCD8F}" type="datetimeFigureOut">
              <a:rPr lang="en-US" smtClean="0"/>
              <a:t>4/24/24</a:t>
            </a:fld>
            <a:endParaRPr lang="en-US"/>
          </a:p>
        </p:txBody>
      </p:sp>
      <p:sp>
        <p:nvSpPr>
          <p:cNvPr id="6" name="Footer Placeholder 5">
            <a:extLst>
              <a:ext uri="{FF2B5EF4-FFF2-40B4-BE49-F238E27FC236}">
                <a16:creationId xmlns:a16="http://schemas.microsoft.com/office/drawing/2014/main" id="{20DCB28F-E3EF-4480-AAA5-7B9960FCD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0ADCD-7EE6-403F-A379-A51B8772E1C5}"/>
              </a:ext>
            </a:extLst>
          </p:cNvPr>
          <p:cNvSpPr>
            <a:spLocks noGrp="1"/>
          </p:cNvSpPr>
          <p:nvPr>
            <p:ph type="sldNum" sz="quarter" idx="12"/>
          </p:nvPr>
        </p:nvSpPr>
        <p:spPr/>
        <p:txBody>
          <a:bodyPr/>
          <a:lstStyle/>
          <a:p>
            <a:fld id="{AFA7A341-EF67-4125-B449-439C64737FFE}" type="slidenum">
              <a:rPr lang="en-US" smtClean="0"/>
              <a:t>‹#›</a:t>
            </a:fld>
            <a:endParaRPr lang="en-US"/>
          </a:p>
        </p:txBody>
      </p:sp>
    </p:spTree>
    <p:extLst>
      <p:ext uri="{BB962C8B-B14F-4D97-AF65-F5344CB8AC3E}">
        <p14:creationId xmlns:p14="http://schemas.microsoft.com/office/powerpoint/2010/main" val="257207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8F581-B928-40E3-9EE5-CE5C42BBA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13AA3E-602D-45D1-8851-6AA841943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65A3AE-386E-49D0-A1E4-EB3B13816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6F2C8-C3EE-4568-8A71-B476957084DC}"/>
              </a:ext>
            </a:extLst>
          </p:cNvPr>
          <p:cNvSpPr>
            <a:spLocks noGrp="1"/>
          </p:cNvSpPr>
          <p:nvPr>
            <p:ph type="dt" sz="half" idx="10"/>
          </p:nvPr>
        </p:nvSpPr>
        <p:spPr/>
        <p:txBody>
          <a:bodyPr/>
          <a:lstStyle/>
          <a:p>
            <a:fld id="{B7451287-D6B7-4985-86CD-C6D48AFFCD8F}" type="datetimeFigureOut">
              <a:rPr lang="en-US" smtClean="0"/>
              <a:t>4/24/24</a:t>
            </a:fld>
            <a:endParaRPr lang="en-US"/>
          </a:p>
        </p:txBody>
      </p:sp>
      <p:sp>
        <p:nvSpPr>
          <p:cNvPr id="6" name="Footer Placeholder 5">
            <a:extLst>
              <a:ext uri="{FF2B5EF4-FFF2-40B4-BE49-F238E27FC236}">
                <a16:creationId xmlns:a16="http://schemas.microsoft.com/office/drawing/2014/main" id="{D8055E32-019F-438F-8076-CE51F7F3D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269FC-B2A5-4489-868E-94FFDB85816D}"/>
              </a:ext>
            </a:extLst>
          </p:cNvPr>
          <p:cNvSpPr>
            <a:spLocks noGrp="1"/>
          </p:cNvSpPr>
          <p:nvPr>
            <p:ph type="sldNum" sz="quarter" idx="12"/>
          </p:nvPr>
        </p:nvSpPr>
        <p:spPr/>
        <p:txBody>
          <a:bodyPr/>
          <a:lstStyle/>
          <a:p>
            <a:fld id="{AFA7A341-EF67-4125-B449-439C64737FFE}" type="slidenum">
              <a:rPr lang="en-US" smtClean="0"/>
              <a:t>‹#›</a:t>
            </a:fld>
            <a:endParaRPr lang="en-US"/>
          </a:p>
        </p:txBody>
      </p:sp>
    </p:spTree>
    <p:extLst>
      <p:ext uri="{BB962C8B-B14F-4D97-AF65-F5344CB8AC3E}">
        <p14:creationId xmlns:p14="http://schemas.microsoft.com/office/powerpoint/2010/main" val="175349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DA2E9-C2BD-475E-987D-6F95FDFE6E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3C2D15-197C-4E09-B9F2-AC84DF424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B060A-7793-4A18-BF5A-0B38ADEFB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51287-D6B7-4985-86CD-C6D48AFFCD8F}" type="datetimeFigureOut">
              <a:rPr lang="en-US" smtClean="0"/>
              <a:t>4/24/24</a:t>
            </a:fld>
            <a:endParaRPr lang="en-US"/>
          </a:p>
        </p:txBody>
      </p:sp>
      <p:sp>
        <p:nvSpPr>
          <p:cNvPr id="5" name="Footer Placeholder 4">
            <a:extLst>
              <a:ext uri="{FF2B5EF4-FFF2-40B4-BE49-F238E27FC236}">
                <a16:creationId xmlns:a16="http://schemas.microsoft.com/office/drawing/2014/main" id="{18839389-7125-4897-8106-C06C38E90F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0842EB-3EAF-4910-8481-4D3C4683F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7A341-EF67-4125-B449-439C64737FFE}" type="slidenum">
              <a:rPr lang="en-US" smtClean="0"/>
              <a:t>‹#›</a:t>
            </a:fld>
            <a:endParaRPr lang="en-US"/>
          </a:p>
        </p:txBody>
      </p:sp>
    </p:spTree>
    <p:extLst>
      <p:ext uri="{BB962C8B-B14F-4D97-AF65-F5344CB8AC3E}">
        <p14:creationId xmlns:p14="http://schemas.microsoft.com/office/powerpoint/2010/main" val="3707615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fi/photo/1201355"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pixabay.com/en/sandwich-blt-seafood-bacon-food-696417/"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mindful.org/find-your-focus-own-your-attention-in-12-minutes-a-da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pngall.com/books-png"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www.thebluediamondgallery.com/tablet/a/author.html" TargetMode="Externa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hyperlink" Target="https://forms.gle/TvZxhwf447749mdP7" TargetMode="External"/><Relationship Id="rId4" Type="http://schemas.openxmlformats.org/officeDocument/2006/relationships/image" Target="../media/image26.png"/><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9.tmp"/><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dice on a table&#10;&#10;Description automatically generated">
            <a:extLst>
              <a:ext uri="{FF2B5EF4-FFF2-40B4-BE49-F238E27FC236}">
                <a16:creationId xmlns:a16="http://schemas.microsoft.com/office/drawing/2014/main" id="{2E9DA0CA-5CF7-606C-12CE-2B37853BBB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9013" y="579438"/>
            <a:ext cx="6370638" cy="4224338"/>
          </a:xfrm>
          <a:prstGeom prst="rect">
            <a:avLst/>
          </a:prstGeom>
        </p:spPr>
      </p:pic>
      <p:pic>
        <p:nvPicPr>
          <p:cNvPr id="7" name="Picture 6" descr="A sandwich on a plate&#10;&#10;Description automatically generated">
            <a:extLst>
              <a:ext uri="{FF2B5EF4-FFF2-40B4-BE49-F238E27FC236}">
                <a16:creationId xmlns:a16="http://schemas.microsoft.com/office/drawing/2014/main" id="{9BDFB7EE-77B2-B2DD-3C70-F9309CE92EA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29500" y="579438"/>
            <a:ext cx="3773488" cy="4224338"/>
          </a:xfrm>
          <a:prstGeom prst="rect">
            <a:avLst/>
          </a:prstGeom>
        </p:spPr>
      </p:pic>
      <p:sp>
        <p:nvSpPr>
          <p:cNvPr id="2" name="Title 1">
            <a:extLst>
              <a:ext uri="{FF2B5EF4-FFF2-40B4-BE49-F238E27FC236}">
                <a16:creationId xmlns:a16="http://schemas.microsoft.com/office/drawing/2014/main" id="{2A3A7C63-D296-4227-9C2C-700CEA9316F6}"/>
              </a:ext>
            </a:extLst>
          </p:cNvPr>
          <p:cNvSpPr>
            <a:spLocks noGrp="1"/>
          </p:cNvSpPr>
          <p:nvPr>
            <p:ph type="ctrTitle"/>
          </p:nvPr>
        </p:nvSpPr>
        <p:spPr>
          <a:xfrm>
            <a:off x="1255060" y="5279511"/>
            <a:ext cx="9681882" cy="739880"/>
          </a:xfrm>
        </p:spPr>
        <p:txBody>
          <a:bodyPr anchor="b">
            <a:normAutofit/>
          </a:bodyPr>
          <a:lstStyle/>
          <a:p>
            <a:r>
              <a:rPr lang="en-US" sz="3600">
                <a:solidFill>
                  <a:schemeClr val="tx1">
                    <a:lumMod val="85000"/>
                    <a:lumOff val="15000"/>
                  </a:schemeClr>
                </a:solidFill>
              </a:rPr>
              <a:t>Leadership for Lunch</a:t>
            </a:r>
          </a:p>
        </p:txBody>
      </p:sp>
      <p:sp>
        <p:nvSpPr>
          <p:cNvPr id="3" name="Subtitle 2">
            <a:extLst>
              <a:ext uri="{FF2B5EF4-FFF2-40B4-BE49-F238E27FC236}">
                <a16:creationId xmlns:a16="http://schemas.microsoft.com/office/drawing/2014/main" id="{63E2E145-DB46-4A15-8B5E-7F5ADF69E134}"/>
              </a:ext>
            </a:extLst>
          </p:cNvPr>
          <p:cNvSpPr>
            <a:spLocks noGrp="1"/>
          </p:cNvSpPr>
          <p:nvPr>
            <p:ph type="subTitle" idx="1"/>
          </p:nvPr>
        </p:nvSpPr>
        <p:spPr>
          <a:xfrm>
            <a:off x="2426447" y="6019391"/>
            <a:ext cx="7315199" cy="336959"/>
          </a:xfrm>
        </p:spPr>
        <p:txBody>
          <a:bodyPr anchor="t">
            <a:normAutofit/>
          </a:bodyPr>
          <a:lstStyle/>
          <a:p>
            <a:r>
              <a:rPr lang="en-US" sz="1600" dirty="0">
                <a:solidFill>
                  <a:schemeClr val="tx1">
                    <a:lumMod val="85000"/>
                    <a:lumOff val="15000"/>
                  </a:schemeClr>
                </a:solidFill>
              </a:rPr>
              <a:t>April 24, 2024</a:t>
            </a:r>
          </a:p>
        </p:txBody>
      </p:sp>
    </p:spTree>
    <p:extLst>
      <p:ext uri="{BB962C8B-B14F-4D97-AF65-F5344CB8AC3E}">
        <p14:creationId xmlns:p14="http://schemas.microsoft.com/office/powerpoint/2010/main" val="77660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9055D8D-2021-B9C4-C53F-CDA3AE0F4A5E}"/>
              </a:ext>
            </a:extLst>
          </p:cNvPr>
          <p:cNvSpPr>
            <a:spLocks noGrp="1"/>
          </p:cNvSpPr>
          <p:nvPr>
            <p:ph type="title"/>
          </p:nvPr>
        </p:nvSpPr>
        <p:spPr>
          <a:xfrm>
            <a:off x="598176" y="2191157"/>
            <a:ext cx="5822102" cy="1454051"/>
          </a:xfrm>
        </p:spPr>
        <p:txBody>
          <a:bodyPr vert="horz" lIns="91440" tIns="45720" rIns="91440" bIns="45720" rtlCol="0" anchor="ctr">
            <a:normAutofit/>
          </a:bodyPr>
          <a:lstStyle/>
          <a:p>
            <a:endParaRPr lang="en-US" sz="3300" kern="1200" dirty="0">
              <a:solidFill>
                <a:schemeClr val="tx2"/>
              </a:solidFill>
              <a:latin typeface="+mj-lt"/>
              <a:ea typeface="+mj-ea"/>
              <a:cs typeface="+mj-cs"/>
            </a:endParaRPr>
          </a:p>
          <a:p>
            <a:r>
              <a:rPr lang="en-US" sz="3600" b="1" kern="1200" dirty="0">
                <a:solidFill>
                  <a:schemeClr val="tx2"/>
                </a:solidFill>
                <a:latin typeface="+mn-lt"/>
                <a:ea typeface="+mj-ea"/>
                <a:cs typeface="+mj-cs"/>
              </a:rPr>
              <a:t>Burnout &amp; Resilience</a:t>
            </a:r>
          </a:p>
        </p:txBody>
      </p:sp>
      <p:grpSp>
        <p:nvGrpSpPr>
          <p:cNvPr id="20" name="Group 19">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1" name="Freeform: Shape 20">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Graphic 12" descr="Brain in head">
            <a:extLst>
              <a:ext uri="{FF2B5EF4-FFF2-40B4-BE49-F238E27FC236}">
                <a16:creationId xmlns:a16="http://schemas.microsoft.com/office/drawing/2014/main" id="{D99BDDB8-22B3-CAD8-1494-DFFBB24296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4545" y="1781908"/>
            <a:ext cx="3467202" cy="34672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78523" y="1254935"/>
            <a:ext cx="10034954" cy="5352043"/>
          </a:xfrm>
          <a:prstGeom prst="rect">
            <a:avLst/>
          </a:prstGeom>
        </p:spPr>
        <p:txBody>
          <a:bodyPr wrap="square" lIns="0" tIns="0" rIns="0" bIns="0" rtlCol="0" anchor="t">
            <a:spAutoFit/>
          </a:bodyPr>
          <a:lstStyle/>
          <a:p>
            <a:pPr>
              <a:lnSpc>
                <a:spcPts val="2980"/>
              </a:lnSpc>
            </a:pPr>
            <a:endParaRPr sz="1688" dirty="0"/>
          </a:p>
          <a:p>
            <a:pPr marL="459625" lvl="1" indent="-229812">
              <a:lnSpc>
                <a:spcPts val="2980"/>
              </a:lnSpc>
              <a:buFont typeface="Arial"/>
              <a:buChar char="•"/>
            </a:pPr>
            <a:r>
              <a:rPr lang="en-US" sz="2400" dirty="0">
                <a:solidFill>
                  <a:schemeClr val="accent1"/>
                </a:solidFill>
              </a:rPr>
              <a:t>Burnout</a:t>
            </a:r>
            <a:r>
              <a:rPr lang="en-US" sz="2400" dirty="0">
                <a:solidFill>
                  <a:srgbClr val="000000"/>
                </a:solidFill>
              </a:rPr>
              <a:t> is a psychological syndrome emerging as a </a:t>
            </a:r>
            <a:r>
              <a:rPr lang="en-US" sz="2400" dirty="0">
                <a:solidFill>
                  <a:schemeClr val="accent1"/>
                </a:solidFill>
              </a:rPr>
              <a:t>prolonged response to </a:t>
            </a:r>
            <a:r>
              <a:rPr lang="en-US" sz="2400" dirty="0">
                <a:solidFill>
                  <a:srgbClr val="000000"/>
                </a:solidFill>
              </a:rPr>
              <a:t>chronic interpersonal</a:t>
            </a:r>
            <a:r>
              <a:rPr lang="en-US" sz="2400" dirty="0">
                <a:solidFill>
                  <a:srgbClr val="D50032"/>
                </a:solidFill>
              </a:rPr>
              <a:t> </a:t>
            </a:r>
            <a:r>
              <a:rPr lang="en-US" sz="2400" dirty="0">
                <a:solidFill>
                  <a:schemeClr val="accent1"/>
                </a:solidFill>
              </a:rPr>
              <a:t>stressors on the job </a:t>
            </a:r>
            <a:r>
              <a:rPr lang="en-US" sz="2400" dirty="0">
                <a:solidFill>
                  <a:srgbClr val="000000"/>
                </a:solidFill>
              </a:rPr>
              <a:t>and causes exhaustion, cynicism, detachment, ineffectiveness, and lack of motivation (Maslach &amp; Leiter, 2016, p. 103)</a:t>
            </a:r>
          </a:p>
          <a:p>
            <a:pPr>
              <a:lnSpc>
                <a:spcPts val="2980"/>
              </a:lnSpc>
            </a:pPr>
            <a:endParaRPr lang="en-US" sz="2400" dirty="0">
              <a:solidFill>
                <a:srgbClr val="000000"/>
              </a:solidFill>
            </a:endParaRPr>
          </a:p>
          <a:p>
            <a:pPr marL="459625" lvl="1" indent="-229812">
              <a:lnSpc>
                <a:spcPts val="2980"/>
              </a:lnSpc>
              <a:buFont typeface="Arial"/>
              <a:buChar char="•"/>
            </a:pPr>
            <a:r>
              <a:rPr lang="en-US" sz="2400" dirty="0">
                <a:solidFill>
                  <a:schemeClr val="accent1"/>
                </a:solidFill>
              </a:rPr>
              <a:t>Burnout</a:t>
            </a:r>
            <a:r>
              <a:rPr lang="en-US" sz="2400" dirty="0">
                <a:solidFill>
                  <a:srgbClr val="000000"/>
                </a:solidFill>
              </a:rPr>
              <a:t> is associated with </a:t>
            </a:r>
            <a:r>
              <a:rPr lang="en-US" sz="2400" dirty="0">
                <a:solidFill>
                  <a:schemeClr val="accent1"/>
                </a:solidFill>
              </a:rPr>
              <a:t>cognitive impairment in attention and memory </a:t>
            </a:r>
            <a:r>
              <a:rPr lang="en-US" sz="2400" dirty="0">
                <a:solidFill>
                  <a:srgbClr val="000000"/>
                </a:solidFill>
              </a:rPr>
              <a:t>(</a:t>
            </a:r>
            <a:r>
              <a:rPr lang="en-US" sz="2400" dirty="0" err="1">
                <a:solidFill>
                  <a:srgbClr val="000000"/>
                </a:solidFill>
              </a:rPr>
              <a:t>Deligkaris</a:t>
            </a:r>
            <a:r>
              <a:rPr lang="en-US" sz="2400" dirty="0">
                <a:solidFill>
                  <a:srgbClr val="000000"/>
                </a:solidFill>
              </a:rPr>
              <a:t>, </a:t>
            </a:r>
            <a:r>
              <a:rPr lang="en-US" sz="2400" dirty="0" err="1">
                <a:solidFill>
                  <a:srgbClr val="000000"/>
                </a:solidFill>
              </a:rPr>
              <a:t>Panagopoulou</a:t>
            </a:r>
            <a:r>
              <a:rPr lang="en-US" sz="2400" dirty="0">
                <a:solidFill>
                  <a:srgbClr val="000000"/>
                </a:solidFill>
              </a:rPr>
              <a:t>, Montgomery, &amp; </a:t>
            </a:r>
            <a:r>
              <a:rPr lang="en-US" sz="2400" dirty="0" err="1">
                <a:solidFill>
                  <a:srgbClr val="000000"/>
                </a:solidFill>
              </a:rPr>
              <a:t>Masoura</a:t>
            </a:r>
            <a:r>
              <a:rPr lang="en-US" sz="2400" dirty="0">
                <a:solidFill>
                  <a:srgbClr val="000000"/>
                </a:solidFill>
              </a:rPr>
              <a:t>, 2014).</a:t>
            </a:r>
          </a:p>
          <a:p>
            <a:pPr>
              <a:lnSpc>
                <a:spcPts val="2980"/>
              </a:lnSpc>
            </a:pPr>
            <a:endParaRPr lang="en-US" sz="2400" dirty="0">
              <a:solidFill>
                <a:srgbClr val="000000"/>
              </a:solidFill>
            </a:endParaRPr>
          </a:p>
          <a:p>
            <a:pPr marL="459625" lvl="1" indent="-229812">
              <a:lnSpc>
                <a:spcPts val="2980"/>
              </a:lnSpc>
              <a:buFont typeface="Arial"/>
              <a:buChar char="•"/>
            </a:pPr>
            <a:r>
              <a:rPr lang="en-US" sz="2400" dirty="0">
                <a:solidFill>
                  <a:srgbClr val="000000"/>
                </a:solidFill>
              </a:rPr>
              <a:t>Fostering a collective sense of identity ("we" and "us") through </a:t>
            </a:r>
            <a:r>
              <a:rPr lang="en-US" sz="2400" dirty="0">
                <a:solidFill>
                  <a:schemeClr val="accent1"/>
                </a:solidFill>
              </a:rPr>
              <a:t>leadership positively impacts team members' well-being</a:t>
            </a:r>
            <a:r>
              <a:rPr lang="en-US" sz="2400" dirty="0">
                <a:solidFill>
                  <a:srgbClr val="000000"/>
                </a:solidFill>
              </a:rPr>
              <a:t>, suggesting that emphasizing group cohesion over individualism is beneficial for overall wellness (Van Dick et al., 2021).</a:t>
            </a:r>
          </a:p>
          <a:p>
            <a:pPr>
              <a:lnSpc>
                <a:spcPts val="2980"/>
              </a:lnSpc>
              <a:spcBef>
                <a:spcPct val="0"/>
              </a:spcBef>
            </a:pPr>
            <a:endParaRPr lang="en-US" sz="2128" dirty="0">
              <a:solidFill>
                <a:srgbClr val="000000"/>
              </a:solidFill>
              <a:latin typeface="Alata"/>
            </a:endParaRPr>
          </a:p>
        </p:txBody>
      </p:sp>
      <p:sp>
        <p:nvSpPr>
          <p:cNvPr id="3" name="TextBox 3"/>
          <p:cNvSpPr txBox="1"/>
          <p:nvPr/>
        </p:nvSpPr>
        <p:spPr>
          <a:xfrm>
            <a:off x="1938547" y="590992"/>
            <a:ext cx="8314906" cy="529760"/>
          </a:xfrm>
          <a:prstGeom prst="rect">
            <a:avLst/>
          </a:prstGeom>
        </p:spPr>
        <p:txBody>
          <a:bodyPr lIns="0" tIns="0" rIns="0" bIns="0" rtlCol="0" anchor="t">
            <a:spAutoFit/>
          </a:bodyPr>
          <a:lstStyle/>
          <a:p>
            <a:pPr algn="ctr">
              <a:lnSpc>
                <a:spcPts val="4069"/>
              </a:lnSpc>
            </a:pPr>
            <a:r>
              <a:rPr lang="en-US" sz="3600" b="1" dirty="0"/>
              <a:t>What the Research Says about Burnout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B98E14F-51D4-D760-FDAE-D9DD29804D9A}"/>
              </a:ext>
            </a:extLst>
          </p:cNvPr>
          <p:cNvSpPr>
            <a:spLocks noGrp="1"/>
          </p:cNvSpPr>
          <p:nvPr>
            <p:ph type="title"/>
          </p:nvPr>
        </p:nvSpPr>
        <p:spPr>
          <a:xfrm>
            <a:off x="636530" y="2534064"/>
            <a:ext cx="4357500" cy="3683834"/>
          </a:xfrm>
          <a:noFill/>
        </p:spPr>
        <p:txBody>
          <a:bodyPr vert="horz" lIns="91440" tIns="45720" rIns="91440" bIns="45720" rtlCol="0" anchor="ctr">
            <a:normAutofit/>
          </a:bodyPr>
          <a:lstStyle/>
          <a:p>
            <a:pPr algn="r"/>
            <a:r>
              <a:rPr lang="en-US" sz="4000" dirty="0">
                <a:solidFill>
                  <a:srgbClr val="FFFFFF"/>
                </a:solidFill>
              </a:rPr>
              <a:t>Practice Self-Compassion, Mindfulness, and Reflection</a:t>
            </a:r>
            <a:endParaRPr lang="en-US" sz="4000" kern="1200" dirty="0">
              <a:solidFill>
                <a:srgbClr val="FFFFFF"/>
              </a:solidFill>
              <a:latin typeface="+mj-lt"/>
              <a:ea typeface="+mj-ea"/>
              <a:cs typeface="+mj-cs"/>
            </a:endParaRPr>
          </a:p>
        </p:txBody>
      </p:sp>
      <p:cxnSp>
        <p:nvCxnSpPr>
          <p:cNvPr id="16" name="Straight Connector 15">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BB85BE7-40D8-197F-F7AE-423EDA9BE0D4}"/>
              </a:ext>
            </a:extLst>
          </p:cNvPr>
          <p:cNvSpPr>
            <a:spLocks/>
          </p:cNvSpPr>
          <p:nvPr/>
        </p:nvSpPr>
        <p:spPr>
          <a:xfrm>
            <a:off x="189790" y="212895"/>
            <a:ext cx="5191102" cy="2108274"/>
          </a:xfrm>
          <a:prstGeom prst="rect">
            <a:avLst/>
          </a:prstGeom>
          <a:ln>
            <a:noFill/>
          </a:ln>
        </p:spPr>
        <p:txBody>
          <a:bodyPr/>
          <a:lstStyle/>
          <a:p>
            <a:r>
              <a:rPr lang="en-US" sz="4800" dirty="0">
                <a:solidFill>
                  <a:schemeClr val="bg1"/>
                </a:solidFill>
              </a:rPr>
              <a:t>How do I Avoid Burnout?!</a:t>
            </a:r>
          </a:p>
        </p:txBody>
      </p:sp>
      <p:sp>
        <p:nvSpPr>
          <p:cNvPr id="2" name="Freeform 2"/>
          <p:cNvSpPr/>
          <p:nvPr/>
        </p:nvSpPr>
        <p:spPr>
          <a:xfrm>
            <a:off x="7115907" y="1197632"/>
            <a:ext cx="3587261" cy="4462736"/>
          </a:xfrm>
          <a:custGeom>
            <a:avLst/>
            <a:gdLst/>
            <a:ahLst/>
            <a:cxnLst/>
            <a:rect l="l" t="t" r="r" b="b"/>
            <a:pathLst>
              <a:path w="2350052" h="3003261">
                <a:moveTo>
                  <a:pt x="0" y="0"/>
                </a:moveTo>
                <a:lnTo>
                  <a:pt x="2350052" y="0"/>
                </a:lnTo>
                <a:lnTo>
                  <a:pt x="2350052" y="3003261"/>
                </a:lnTo>
                <a:lnTo>
                  <a:pt x="0" y="30032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688"/>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3046" y="461225"/>
            <a:ext cx="11218985" cy="1000274"/>
          </a:xfrm>
          <a:prstGeom prst="rect">
            <a:avLst/>
          </a:prstGeom>
        </p:spPr>
        <p:txBody>
          <a:bodyPr wrap="square" lIns="0" tIns="0" rIns="0" bIns="0" rtlCol="0" anchor="t">
            <a:spAutoFit/>
          </a:bodyPr>
          <a:lstStyle/>
          <a:p>
            <a:pPr algn="ctr">
              <a:lnSpc>
                <a:spcPts val="3938"/>
              </a:lnSpc>
            </a:pPr>
            <a:r>
              <a:rPr lang="en-US" sz="3600" b="1" dirty="0"/>
              <a:t>What Research Says About </a:t>
            </a:r>
          </a:p>
          <a:p>
            <a:pPr algn="ctr">
              <a:lnSpc>
                <a:spcPts val="3938"/>
              </a:lnSpc>
            </a:pPr>
            <a:r>
              <a:rPr lang="en-US" sz="3600" b="1" dirty="0"/>
              <a:t>Self-care, Reflection, &amp; Mindfulness</a:t>
            </a:r>
          </a:p>
        </p:txBody>
      </p:sp>
      <p:sp>
        <p:nvSpPr>
          <p:cNvPr id="3" name="TextBox 3"/>
          <p:cNvSpPr txBox="1"/>
          <p:nvPr/>
        </p:nvSpPr>
        <p:spPr>
          <a:xfrm>
            <a:off x="779585" y="1461499"/>
            <a:ext cx="10632830" cy="5062668"/>
          </a:xfrm>
          <a:prstGeom prst="rect">
            <a:avLst/>
          </a:prstGeom>
        </p:spPr>
        <p:txBody>
          <a:bodyPr wrap="square" lIns="0" tIns="0" rIns="0" bIns="0" rtlCol="0" anchor="t">
            <a:spAutoFit/>
          </a:bodyPr>
          <a:lstStyle/>
          <a:p>
            <a:pPr>
              <a:lnSpc>
                <a:spcPts val="2785"/>
              </a:lnSpc>
            </a:pPr>
            <a:endParaRPr sz="1688" dirty="0"/>
          </a:p>
          <a:p>
            <a:pPr marL="429608" lvl="1" indent="-214805">
              <a:lnSpc>
                <a:spcPts val="2785"/>
              </a:lnSpc>
              <a:buFont typeface="Arial"/>
              <a:buChar char="•"/>
            </a:pPr>
            <a:r>
              <a:rPr lang="en-US" sz="2400" dirty="0">
                <a:solidFill>
                  <a:schemeClr val="accent1"/>
                </a:solidFill>
              </a:rPr>
              <a:t>Reflecting on our emotions </a:t>
            </a:r>
            <a:r>
              <a:rPr lang="en-US" sz="2400" dirty="0">
                <a:solidFill>
                  <a:srgbClr val="000000"/>
                </a:solidFill>
              </a:rPr>
              <a:t>allows us to consciously move all the way through them instead of staying stuck (</a:t>
            </a:r>
            <a:r>
              <a:rPr lang="en-US" sz="2400" dirty="0" err="1">
                <a:solidFill>
                  <a:srgbClr val="000000"/>
                </a:solidFill>
              </a:rPr>
              <a:t>Nagoski</a:t>
            </a:r>
            <a:r>
              <a:rPr lang="en-US" sz="2400" dirty="0">
                <a:solidFill>
                  <a:srgbClr val="000000"/>
                </a:solidFill>
              </a:rPr>
              <a:t> &amp; </a:t>
            </a:r>
            <a:r>
              <a:rPr lang="en-US" sz="2400" dirty="0" err="1">
                <a:solidFill>
                  <a:srgbClr val="000000"/>
                </a:solidFill>
              </a:rPr>
              <a:t>Nogoski</a:t>
            </a:r>
            <a:r>
              <a:rPr lang="en-US" sz="2400" dirty="0">
                <a:solidFill>
                  <a:srgbClr val="000000"/>
                </a:solidFill>
              </a:rPr>
              <a:t>, 2019).</a:t>
            </a:r>
          </a:p>
          <a:p>
            <a:pPr>
              <a:lnSpc>
                <a:spcPts val="2785"/>
              </a:lnSpc>
            </a:pPr>
            <a:endParaRPr lang="en-US" sz="2400" dirty="0">
              <a:solidFill>
                <a:srgbClr val="000000"/>
              </a:solidFill>
            </a:endParaRPr>
          </a:p>
          <a:p>
            <a:pPr marL="429608" lvl="1" indent="-214805">
              <a:lnSpc>
                <a:spcPts val="2785"/>
              </a:lnSpc>
              <a:buFont typeface="Arial"/>
              <a:buChar char="•"/>
            </a:pPr>
            <a:r>
              <a:rPr lang="en-US" sz="2400" dirty="0">
                <a:solidFill>
                  <a:srgbClr val="000000"/>
                </a:solidFill>
              </a:rPr>
              <a:t> To have compassion for others, we must have the capacity </a:t>
            </a:r>
            <a:r>
              <a:rPr lang="en-US" sz="2400" dirty="0">
                <a:solidFill>
                  <a:schemeClr val="accent1"/>
                </a:solidFill>
              </a:rPr>
              <a:t>to treat ourselves with compassion first</a:t>
            </a:r>
            <a:r>
              <a:rPr lang="en-US" sz="2400" dirty="0">
                <a:solidFill>
                  <a:srgbClr val="000000"/>
                </a:solidFill>
              </a:rPr>
              <a:t> (Neff, 2011).</a:t>
            </a:r>
          </a:p>
          <a:p>
            <a:pPr>
              <a:lnSpc>
                <a:spcPts val="2785"/>
              </a:lnSpc>
            </a:pPr>
            <a:endParaRPr lang="en-US" sz="2400" dirty="0">
              <a:solidFill>
                <a:srgbClr val="000000"/>
              </a:solidFill>
            </a:endParaRPr>
          </a:p>
          <a:p>
            <a:pPr marL="429608" lvl="1" indent="-214805">
              <a:lnSpc>
                <a:spcPts val="2785"/>
              </a:lnSpc>
              <a:buFont typeface="Arial"/>
              <a:buChar char="•"/>
            </a:pPr>
            <a:r>
              <a:rPr lang="en-US" sz="2400" dirty="0">
                <a:solidFill>
                  <a:srgbClr val="000000"/>
                </a:solidFill>
              </a:rPr>
              <a:t>Gratitude is one of our most powerful emotions. Studies show that when we practice gratitude consistently, we experience physical benefits, such as a stronger immune system and lowered symptoms of stress (Sansone &amp; Sansone, 2010).</a:t>
            </a:r>
          </a:p>
          <a:p>
            <a:pPr>
              <a:lnSpc>
                <a:spcPts val="2785"/>
              </a:lnSpc>
            </a:pPr>
            <a:endParaRPr lang="en-US" sz="2400" dirty="0">
              <a:solidFill>
                <a:srgbClr val="000000"/>
              </a:solidFill>
            </a:endParaRPr>
          </a:p>
          <a:p>
            <a:pPr marL="429608" lvl="1" indent="-214805">
              <a:lnSpc>
                <a:spcPts val="2785"/>
              </a:lnSpc>
              <a:spcBef>
                <a:spcPct val="0"/>
              </a:spcBef>
              <a:buFont typeface="Arial"/>
              <a:buChar char="•"/>
            </a:pPr>
            <a:r>
              <a:rPr lang="en-US" sz="2400" dirty="0">
                <a:solidFill>
                  <a:srgbClr val="000000"/>
                </a:solidFill>
              </a:rPr>
              <a:t>Practicing mindfulness</a:t>
            </a:r>
            <a:r>
              <a:rPr lang="en-US" sz="2400" dirty="0">
                <a:solidFill>
                  <a:srgbClr val="D50032"/>
                </a:solidFill>
              </a:rPr>
              <a:t> </a:t>
            </a:r>
            <a:r>
              <a:rPr lang="en-US" sz="2400" dirty="0">
                <a:solidFill>
                  <a:schemeClr val="accent1"/>
                </a:solidFill>
              </a:rPr>
              <a:t>improves emotional regulation, reduces stress, and enhances attention</a:t>
            </a:r>
            <a:r>
              <a:rPr lang="en-US" sz="2400" dirty="0">
                <a:solidFill>
                  <a:srgbClr val="D50032"/>
                </a:solidFill>
              </a:rPr>
              <a:t> </a:t>
            </a:r>
            <a:r>
              <a:rPr lang="en-US" sz="2400" dirty="0">
                <a:solidFill>
                  <a:srgbClr val="000000"/>
                </a:solidFill>
              </a:rPr>
              <a:t>(Tang et al., 2015)</a:t>
            </a:r>
          </a:p>
          <a:p>
            <a:pPr algn="ctr">
              <a:lnSpc>
                <a:spcPts val="3482"/>
              </a:lnSpc>
              <a:spcBef>
                <a:spcPct val="0"/>
              </a:spcBef>
            </a:pPr>
            <a:endParaRPr lang="en-US" sz="1989" dirty="0">
              <a:solidFill>
                <a:srgbClr val="000000"/>
              </a:solidFill>
              <a:latin typeface="Alat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82133" y="522274"/>
            <a:ext cx="8544257" cy="635559"/>
          </a:xfrm>
          <a:prstGeom prst="rect">
            <a:avLst/>
          </a:prstGeom>
        </p:spPr>
        <p:txBody>
          <a:bodyPr lIns="0" tIns="0" rIns="0" bIns="0" rtlCol="0" anchor="t">
            <a:spAutoFit/>
          </a:bodyPr>
          <a:lstStyle/>
          <a:p>
            <a:pPr algn="ctr">
              <a:lnSpc>
                <a:spcPts val="5155"/>
              </a:lnSpc>
              <a:spcBef>
                <a:spcPct val="0"/>
              </a:spcBef>
            </a:pPr>
            <a:r>
              <a:rPr lang="en-US" sz="4000" b="1" dirty="0">
                <a:latin typeface="Calibri" panose="020F0502020204030204" pitchFamily="34" charset="0"/>
                <a:ea typeface="Calibri" panose="020F0502020204030204" pitchFamily="34" charset="0"/>
                <a:cs typeface="Calibri" panose="020F0502020204030204" pitchFamily="34" charset="0"/>
              </a:rPr>
              <a:t>Practicing  Mindfulness  </a:t>
            </a:r>
          </a:p>
        </p:txBody>
      </p:sp>
      <p:sp>
        <p:nvSpPr>
          <p:cNvPr id="3" name="TextBox 3"/>
          <p:cNvSpPr txBox="1"/>
          <p:nvPr/>
        </p:nvSpPr>
        <p:spPr>
          <a:xfrm>
            <a:off x="703385" y="1540758"/>
            <a:ext cx="11101754" cy="4477188"/>
          </a:xfrm>
          <a:prstGeom prst="rect">
            <a:avLst/>
          </a:prstGeom>
        </p:spPr>
        <p:txBody>
          <a:bodyPr wrap="square" lIns="0" tIns="0" rIns="0" bIns="0" rtlCol="0" anchor="t">
            <a:spAutoFit/>
          </a:bodyPr>
          <a:lstStyle/>
          <a:p>
            <a:pPr marL="485781" lvl="1" indent="-242890">
              <a:lnSpc>
                <a:spcPts val="3150"/>
              </a:lnSpc>
              <a:buFont typeface="Arial"/>
              <a:buChar char="•"/>
            </a:pPr>
            <a:r>
              <a:rPr lang="en-US" sz="2400" dirty="0">
                <a:solidFill>
                  <a:srgbClr val="000000"/>
                </a:solidFill>
              </a:rPr>
              <a:t>There are clear indications that the practice of </a:t>
            </a:r>
            <a:r>
              <a:rPr lang="en-US" sz="2400" dirty="0">
                <a:solidFill>
                  <a:schemeClr val="accent1"/>
                </a:solidFill>
              </a:rPr>
              <a:t>Mindfulness</a:t>
            </a:r>
            <a:r>
              <a:rPr lang="en-US" sz="2400" dirty="0">
                <a:solidFill>
                  <a:srgbClr val="000000"/>
                </a:solidFill>
              </a:rPr>
              <a:t> meditation </a:t>
            </a:r>
            <a:r>
              <a:rPr lang="en-US" sz="2400" dirty="0">
                <a:solidFill>
                  <a:schemeClr val="accent1"/>
                </a:solidFill>
              </a:rPr>
              <a:t>helps in reducing levels of stress, anxiety, and depression </a:t>
            </a:r>
            <a:r>
              <a:rPr lang="en-US" sz="2400" dirty="0">
                <a:solidFill>
                  <a:srgbClr val="000000"/>
                </a:solidFill>
              </a:rPr>
              <a:t>(</a:t>
            </a:r>
            <a:r>
              <a:rPr lang="en-US" sz="2400" dirty="0" err="1">
                <a:solidFill>
                  <a:srgbClr val="000000"/>
                </a:solidFill>
              </a:rPr>
              <a:t>Morais</a:t>
            </a:r>
            <a:r>
              <a:rPr lang="en-US" sz="2400" dirty="0">
                <a:solidFill>
                  <a:srgbClr val="000000"/>
                </a:solidFill>
              </a:rPr>
              <a:t> et al., 2021). </a:t>
            </a:r>
          </a:p>
          <a:p>
            <a:pPr>
              <a:lnSpc>
                <a:spcPts val="3150"/>
              </a:lnSpc>
            </a:pPr>
            <a:endParaRPr lang="en-US" sz="2400" dirty="0">
              <a:solidFill>
                <a:srgbClr val="000000"/>
              </a:solidFill>
            </a:endParaRPr>
          </a:p>
          <a:p>
            <a:pPr marL="485781" lvl="1" indent="-242890">
              <a:lnSpc>
                <a:spcPts val="3150"/>
              </a:lnSpc>
              <a:buFont typeface="Arial"/>
              <a:buChar char="•"/>
            </a:pPr>
            <a:r>
              <a:rPr lang="en-US" sz="2400" dirty="0">
                <a:solidFill>
                  <a:srgbClr val="000000"/>
                </a:solidFill>
              </a:rPr>
              <a:t>Research shows that individuals can </a:t>
            </a:r>
            <a:r>
              <a:rPr lang="en-US" sz="2400" dirty="0">
                <a:solidFill>
                  <a:schemeClr val="accent1"/>
                </a:solidFill>
              </a:rPr>
              <a:t>develop proficiency in mindfulness practices in 4-weeks</a:t>
            </a:r>
            <a:r>
              <a:rPr lang="en-US" sz="2400" dirty="0">
                <a:solidFill>
                  <a:srgbClr val="000000"/>
                </a:solidFill>
              </a:rPr>
              <a:t> (</a:t>
            </a:r>
            <a:r>
              <a:rPr lang="en-US" sz="2400" dirty="0" err="1">
                <a:solidFill>
                  <a:srgbClr val="000000"/>
                </a:solidFill>
              </a:rPr>
              <a:t>Isbel</a:t>
            </a:r>
            <a:r>
              <a:rPr lang="en-US" sz="2400" dirty="0">
                <a:solidFill>
                  <a:srgbClr val="000000"/>
                </a:solidFill>
              </a:rPr>
              <a:t>, </a:t>
            </a:r>
            <a:r>
              <a:rPr lang="en-US" sz="2400" dirty="0" err="1">
                <a:solidFill>
                  <a:srgbClr val="000000"/>
                </a:solidFill>
              </a:rPr>
              <a:t>Sysak</a:t>
            </a:r>
            <a:r>
              <a:rPr lang="en-US" sz="2400" dirty="0">
                <a:solidFill>
                  <a:srgbClr val="000000"/>
                </a:solidFill>
              </a:rPr>
              <a:t>, &amp; Summers, 2020).</a:t>
            </a:r>
          </a:p>
          <a:p>
            <a:pPr>
              <a:lnSpc>
                <a:spcPts val="3150"/>
              </a:lnSpc>
            </a:pPr>
            <a:endParaRPr lang="en-US" sz="2400" dirty="0">
              <a:solidFill>
                <a:srgbClr val="000000"/>
              </a:solidFill>
            </a:endParaRPr>
          </a:p>
          <a:p>
            <a:pPr marL="485781" lvl="1" indent="-242890">
              <a:lnSpc>
                <a:spcPts val="3150"/>
              </a:lnSpc>
              <a:buFont typeface="Arial"/>
              <a:buChar char="•"/>
            </a:pPr>
            <a:r>
              <a:rPr lang="en-US" sz="2400" dirty="0">
                <a:solidFill>
                  <a:srgbClr val="000000"/>
                </a:solidFill>
              </a:rPr>
              <a:t>One recent study showed that </a:t>
            </a:r>
            <a:r>
              <a:rPr lang="en-US" sz="2400" dirty="0">
                <a:solidFill>
                  <a:schemeClr val="accent1"/>
                </a:solidFill>
              </a:rPr>
              <a:t>mindfulness meditation </a:t>
            </a:r>
            <a:r>
              <a:rPr lang="en-US" sz="2400" dirty="0">
                <a:solidFill>
                  <a:srgbClr val="000000"/>
                </a:solidFill>
              </a:rPr>
              <a:t>was </a:t>
            </a:r>
            <a:r>
              <a:rPr lang="en-US" sz="2400" dirty="0">
                <a:solidFill>
                  <a:schemeClr val="accent1"/>
                </a:solidFill>
              </a:rPr>
              <a:t>significantly effective in decreasing</a:t>
            </a:r>
            <a:r>
              <a:rPr lang="en-US" sz="2400" dirty="0">
                <a:solidFill>
                  <a:srgbClr val="000000"/>
                </a:solidFill>
              </a:rPr>
              <a:t> serum </a:t>
            </a:r>
            <a:r>
              <a:rPr lang="en-US" sz="2400" dirty="0">
                <a:solidFill>
                  <a:schemeClr val="accent1"/>
                </a:solidFill>
              </a:rPr>
              <a:t>cortisol levels </a:t>
            </a:r>
            <a:r>
              <a:rPr lang="en-US" sz="2400" dirty="0">
                <a:solidFill>
                  <a:srgbClr val="000000"/>
                </a:solidFill>
              </a:rPr>
              <a:t>and perceived </a:t>
            </a:r>
            <a:r>
              <a:rPr lang="en-US" sz="2400" dirty="0">
                <a:solidFill>
                  <a:schemeClr val="accent1"/>
                </a:solidFill>
              </a:rPr>
              <a:t>stress</a:t>
            </a:r>
            <a:r>
              <a:rPr lang="en-US" sz="2400" dirty="0">
                <a:solidFill>
                  <a:srgbClr val="000000"/>
                </a:solidFill>
              </a:rPr>
              <a:t> (</a:t>
            </a:r>
            <a:r>
              <a:rPr lang="en-US" sz="2400" dirty="0" err="1">
                <a:solidFill>
                  <a:srgbClr val="000000"/>
                </a:solidFill>
              </a:rPr>
              <a:t>Alhawatmeh</a:t>
            </a:r>
            <a:r>
              <a:rPr lang="en-US" sz="2400" dirty="0">
                <a:solidFill>
                  <a:srgbClr val="000000"/>
                </a:solidFill>
              </a:rPr>
              <a:t> et al., 2022).</a:t>
            </a:r>
          </a:p>
          <a:p>
            <a:pPr>
              <a:lnSpc>
                <a:spcPts val="3150"/>
              </a:lnSpc>
            </a:pPr>
            <a:endParaRPr lang="en-US" sz="2400" dirty="0">
              <a:solidFill>
                <a:srgbClr val="000000"/>
              </a:solidFill>
            </a:endParaRPr>
          </a:p>
          <a:p>
            <a:pPr marL="485781" lvl="1" indent="-242890">
              <a:lnSpc>
                <a:spcPts val="3150"/>
              </a:lnSpc>
              <a:buFont typeface="Arial"/>
              <a:buChar char="•"/>
            </a:pPr>
            <a:r>
              <a:rPr lang="en-US" sz="2400" dirty="0">
                <a:solidFill>
                  <a:srgbClr val="000000"/>
                </a:solidFill>
              </a:rPr>
              <a:t>Neuroscientist </a:t>
            </a:r>
            <a:r>
              <a:rPr lang="en-US" sz="2400" dirty="0" err="1">
                <a:solidFill>
                  <a:srgbClr val="000000"/>
                </a:solidFill>
              </a:rPr>
              <a:t>Amishi</a:t>
            </a:r>
            <a:r>
              <a:rPr lang="en-US" sz="2400" dirty="0">
                <a:solidFill>
                  <a:srgbClr val="000000"/>
                </a:solidFill>
              </a:rPr>
              <a:t> Jha discovered that </a:t>
            </a:r>
            <a:r>
              <a:rPr lang="en-US" sz="2400" dirty="0">
                <a:solidFill>
                  <a:srgbClr val="000000"/>
                </a:solidFill>
                <a:hlinkClick r:id="rId3" tooltip="https://www.mindful.org/find-your-focus-own-your-attention-in-12-minutes-a-day/"/>
              </a:rPr>
              <a:t>12 minutes of</a:t>
            </a:r>
            <a:r>
              <a:rPr lang="en-US" sz="2400" dirty="0">
                <a:solidFill>
                  <a:srgbClr val="D50032"/>
                </a:solidFill>
                <a:hlinkClick r:id="rId3" tooltip="https://www.mindful.org/find-your-focus-own-your-attention-in-12-minutes-a-day/"/>
              </a:rPr>
              <a:t> meditation, </a:t>
            </a:r>
            <a:r>
              <a:rPr lang="en-US" sz="2400" dirty="0">
                <a:solidFill>
                  <a:srgbClr val="000000"/>
                </a:solidFill>
                <a:hlinkClick r:id="rId3" tooltip="https://www.mindful.org/find-your-focus-own-your-attention-in-12-minutes-a-day/"/>
              </a:rPr>
              <a:t>5 days a week, </a:t>
            </a:r>
            <a:r>
              <a:rPr lang="en-US" sz="2400" dirty="0">
                <a:solidFill>
                  <a:srgbClr val="000000"/>
                </a:solidFill>
              </a:rPr>
              <a:t>can protect and </a:t>
            </a:r>
            <a:r>
              <a:rPr lang="en-US" sz="2400" dirty="0">
                <a:solidFill>
                  <a:schemeClr val="accent1"/>
                </a:solidFill>
              </a:rPr>
              <a:t>strengthen your ability to pay attention </a:t>
            </a:r>
            <a:r>
              <a:rPr lang="en-US" sz="2400" dirty="0">
                <a:solidFill>
                  <a:srgbClr val="000000"/>
                </a:solidFill>
              </a:rPr>
              <a:t>(Jha, 2021).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20877" y="846373"/>
            <a:ext cx="5776835" cy="5776835"/>
          </a:xfrm>
          <a:prstGeom prst="rect">
            <a:avLst/>
          </a:prstGeom>
        </p:spPr>
      </p:pic>
      <p:sp>
        <p:nvSpPr>
          <p:cNvPr id="3" name="TextBox 3"/>
          <p:cNvSpPr txBox="1"/>
          <p:nvPr/>
        </p:nvSpPr>
        <p:spPr>
          <a:xfrm>
            <a:off x="2104776" y="1322779"/>
            <a:ext cx="8276997" cy="4688848"/>
          </a:xfrm>
          <a:prstGeom prst="rect">
            <a:avLst/>
          </a:prstGeom>
        </p:spPr>
        <p:txBody>
          <a:bodyPr lIns="0" tIns="0" rIns="0" bIns="0" rtlCol="0" anchor="t">
            <a:spAutoFit/>
          </a:bodyPr>
          <a:lstStyle/>
          <a:p>
            <a:pPr>
              <a:lnSpc>
                <a:spcPts val="3242"/>
              </a:lnSpc>
            </a:pPr>
            <a:r>
              <a:rPr lang="en-US" sz="2316" u="sng" dirty="0">
                <a:solidFill>
                  <a:srgbClr val="3D3935"/>
                </a:solidFill>
                <a:latin typeface="Canva Sans Bold"/>
              </a:rPr>
              <a:t>Reflective Counting Strategy*</a:t>
            </a:r>
          </a:p>
          <a:p>
            <a:pPr>
              <a:lnSpc>
                <a:spcPts val="2848"/>
              </a:lnSpc>
            </a:pPr>
            <a:r>
              <a:rPr lang="en-US" sz="2034" dirty="0">
                <a:solidFill>
                  <a:srgbClr val="3D3935"/>
                </a:solidFill>
                <a:latin typeface="Canva Sans Bold"/>
              </a:rPr>
              <a:t>1. Sit comfortably, eyes open or closed </a:t>
            </a:r>
          </a:p>
          <a:p>
            <a:pPr>
              <a:lnSpc>
                <a:spcPts val="2848"/>
              </a:lnSpc>
            </a:pPr>
            <a:r>
              <a:rPr lang="en-US" sz="2034" dirty="0">
                <a:solidFill>
                  <a:srgbClr val="3D3935"/>
                </a:solidFill>
                <a:latin typeface="Canva Sans Bold"/>
              </a:rPr>
              <a:t>2. Take note of your surroundings, become aware of your breathing</a:t>
            </a:r>
          </a:p>
          <a:p>
            <a:pPr>
              <a:lnSpc>
                <a:spcPts val="2848"/>
              </a:lnSpc>
            </a:pPr>
            <a:r>
              <a:rPr lang="en-US" sz="2034" dirty="0">
                <a:solidFill>
                  <a:srgbClr val="3D3935"/>
                </a:solidFill>
                <a:latin typeface="Canva Sans Bold"/>
              </a:rPr>
              <a:t>3. Focus on the physical rising and falling of each breathe</a:t>
            </a:r>
          </a:p>
          <a:p>
            <a:pPr>
              <a:lnSpc>
                <a:spcPts val="2848"/>
              </a:lnSpc>
            </a:pPr>
            <a:r>
              <a:rPr lang="en-US" sz="2034" dirty="0">
                <a:solidFill>
                  <a:srgbClr val="3D3935"/>
                </a:solidFill>
                <a:latin typeface="Canva Sans Bold"/>
              </a:rPr>
              <a:t>4. Notice the tempo of your breathing, the shallowness and depth of each inhale and exhale.</a:t>
            </a:r>
          </a:p>
          <a:p>
            <a:pPr>
              <a:lnSpc>
                <a:spcPts val="2848"/>
              </a:lnSpc>
            </a:pPr>
            <a:r>
              <a:rPr lang="en-US" sz="2034" dirty="0">
                <a:solidFill>
                  <a:srgbClr val="3D3935"/>
                </a:solidFill>
                <a:latin typeface="Canva Sans Bold"/>
              </a:rPr>
              <a:t>5. When you’re ready, count to 10 on the inhale.</a:t>
            </a:r>
          </a:p>
          <a:p>
            <a:pPr>
              <a:lnSpc>
                <a:spcPts val="2848"/>
              </a:lnSpc>
            </a:pPr>
            <a:r>
              <a:rPr lang="en-US" sz="2034" dirty="0">
                <a:solidFill>
                  <a:srgbClr val="3D3935"/>
                </a:solidFill>
                <a:latin typeface="Canva Sans Bold"/>
              </a:rPr>
              <a:t>6. Then count down to 0 on the exhale.</a:t>
            </a:r>
          </a:p>
          <a:p>
            <a:pPr>
              <a:lnSpc>
                <a:spcPts val="2848"/>
              </a:lnSpc>
            </a:pPr>
            <a:r>
              <a:rPr lang="en-US" sz="2034" dirty="0">
                <a:solidFill>
                  <a:srgbClr val="3D3935"/>
                </a:solidFill>
                <a:latin typeface="Canva Sans Bold"/>
              </a:rPr>
              <a:t>7. Repeat the cycle 10 times (or until you feel a sense of peace in your mind and body).</a:t>
            </a:r>
          </a:p>
          <a:p>
            <a:pPr>
              <a:lnSpc>
                <a:spcPts val="2848"/>
              </a:lnSpc>
            </a:pPr>
            <a:endParaRPr lang="en-US" sz="2034" dirty="0">
              <a:solidFill>
                <a:srgbClr val="3D3935"/>
              </a:solidFill>
              <a:latin typeface="Canva Sans Bold"/>
            </a:endParaRPr>
          </a:p>
          <a:p>
            <a:pPr>
              <a:lnSpc>
                <a:spcPts val="2848"/>
              </a:lnSpc>
            </a:pPr>
            <a:r>
              <a:rPr lang="en-US" sz="2034" dirty="0">
                <a:solidFill>
                  <a:srgbClr val="3D3935"/>
                </a:solidFill>
                <a:latin typeface="Canva Sans Italics"/>
              </a:rPr>
              <a:t>** No other thoughts should be in your mind- just breathing and counting.  If other thoughts enter- start back at 1. </a:t>
            </a:r>
            <a:r>
              <a:rPr lang="en-US" sz="2034" dirty="0">
                <a:solidFill>
                  <a:srgbClr val="FF6A39"/>
                </a:solidFill>
                <a:latin typeface="Canva Sans Bold Italics"/>
              </a:rPr>
              <a:t> </a:t>
            </a:r>
          </a:p>
        </p:txBody>
      </p:sp>
      <p:sp>
        <p:nvSpPr>
          <p:cNvPr id="4" name="TextBox 4"/>
          <p:cNvSpPr txBox="1"/>
          <p:nvPr/>
        </p:nvSpPr>
        <p:spPr>
          <a:xfrm>
            <a:off x="1837516" y="257405"/>
            <a:ext cx="8544257" cy="607667"/>
          </a:xfrm>
          <a:prstGeom prst="rect">
            <a:avLst/>
          </a:prstGeom>
        </p:spPr>
        <p:txBody>
          <a:bodyPr lIns="0" tIns="0" rIns="0" bIns="0" rtlCol="0" anchor="t">
            <a:spAutoFit/>
          </a:bodyPr>
          <a:lstStyle/>
          <a:p>
            <a:pPr algn="ctr">
              <a:lnSpc>
                <a:spcPts val="5155"/>
              </a:lnSpc>
              <a:spcBef>
                <a:spcPct val="0"/>
              </a:spcBef>
            </a:pPr>
            <a:r>
              <a:rPr lang="en-US" sz="3683" dirty="0">
                <a:solidFill>
                  <a:srgbClr val="3D3935"/>
                </a:solidFill>
                <a:latin typeface="Canva Sans Bold"/>
              </a:rPr>
              <a:t>Practice Mindfulness </a:t>
            </a:r>
            <a:r>
              <a:rPr lang="en-US" sz="3683" dirty="0">
                <a:solidFill>
                  <a:srgbClr val="FFFFFF"/>
                </a:solidFill>
                <a:latin typeface="Canva Sans Bold"/>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ack of books&#10;&#10;Description automatically generated with medium confidence">
            <a:extLst>
              <a:ext uri="{FF2B5EF4-FFF2-40B4-BE49-F238E27FC236}">
                <a16:creationId xmlns:a16="http://schemas.microsoft.com/office/drawing/2014/main" id="{49400FFA-27FF-48F4-979E-1D2F14C862C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65" r="2" b="7618"/>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2A2FCD7C-87ED-4730-8BAF-F2E1794E49EC}"/>
              </a:ext>
            </a:extLst>
          </p:cNvPr>
          <p:cNvSpPr>
            <a:spLocks noGrp="1"/>
          </p:cNvSpPr>
          <p:nvPr>
            <p:ph type="title"/>
          </p:nvPr>
        </p:nvSpPr>
        <p:spPr>
          <a:xfrm>
            <a:off x="6343650" y="3962400"/>
            <a:ext cx="5505814" cy="1690409"/>
          </a:xfrm>
        </p:spPr>
        <p:txBody>
          <a:bodyPr vert="horz" lIns="91440" tIns="45720" rIns="91440" bIns="45720" rtlCol="0" anchor="b">
            <a:normAutofit/>
          </a:bodyPr>
          <a:lstStyle/>
          <a:p>
            <a:r>
              <a:rPr lang="en-US" kern="1200" dirty="0">
                <a:solidFill>
                  <a:schemeClr val="tx1"/>
                </a:solidFill>
                <a:latin typeface="+mj-lt"/>
                <a:ea typeface="+mj-ea"/>
                <a:cs typeface="+mj-cs"/>
              </a:rPr>
              <a:t>Homework</a:t>
            </a:r>
          </a:p>
        </p:txBody>
      </p:sp>
      <p:sp>
        <p:nvSpPr>
          <p:cNvPr id="3" name="Content Placeholder 2">
            <a:extLst>
              <a:ext uri="{FF2B5EF4-FFF2-40B4-BE49-F238E27FC236}">
                <a16:creationId xmlns:a16="http://schemas.microsoft.com/office/drawing/2014/main" id="{303DC63F-7516-4751-A04C-1B514BDA606E}"/>
              </a:ext>
            </a:extLst>
          </p:cNvPr>
          <p:cNvSpPr>
            <a:spLocks noGrp="1"/>
          </p:cNvSpPr>
          <p:nvPr>
            <p:ph idx="1"/>
          </p:nvPr>
        </p:nvSpPr>
        <p:spPr>
          <a:xfrm>
            <a:off x="6343650" y="5709565"/>
            <a:ext cx="5395975" cy="646785"/>
          </a:xfrm>
        </p:spPr>
        <p:txBody>
          <a:bodyPr vert="horz" lIns="91440" tIns="45720" rIns="91440" bIns="45720" rtlCol="0">
            <a:normAutofit fontScale="77500" lnSpcReduction="20000"/>
          </a:bodyPr>
          <a:lstStyle/>
          <a:p>
            <a:pPr marL="0" indent="0">
              <a:buNone/>
            </a:pPr>
            <a:r>
              <a:rPr lang="en-US" sz="2200" kern="1200" dirty="0">
                <a:solidFill>
                  <a:schemeClr val="tx1"/>
                </a:solidFill>
                <a:latin typeface="+mn-lt"/>
                <a:ea typeface="+mn-ea"/>
                <a:cs typeface="+mn-cs"/>
              </a:rPr>
              <a:t>You just wrote a best seller titled, </a:t>
            </a:r>
            <a:r>
              <a:rPr lang="en-US" sz="2200" b="1" i="1" kern="1200" dirty="0">
                <a:solidFill>
                  <a:schemeClr val="tx1"/>
                </a:solidFill>
                <a:latin typeface="+mn-lt"/>
                <a:ea typeface="+mn-ea"/>
                <a:cs typeface="+mn-cs"/>
              </a:rPr>
              <a:t>“How to be a successful </a:t>
            </a:r>
            <a:r>
              <a:rPr lang="en-US" sz="2200" b="1" i="1" dirty="0"/>
              <a:t>A</a:t>
            </a:r>
            <a:r>
              <a:rPr lang="en-US" sz="2200" b="1" i="1" kern="1200" dirty="0">
                <a:solidFill>
                  <a:schemeClr val="tx1"/>
                </a:solidFill>
                <a:latin typeface="+mn-lt"/>
                <a:ea typeface="+mn-ea"/>
                <a:cs typeface="+mn-cs"/>
              </a:rPr>
              <a:t>dministrative Assistant </a:t>
            </a:r>
            <a:r>
              <a:rPr lang="en-US" sz="2200" kern="1200" dirty="0">
                <a:solidFill>
                  <a:schemeClr val="tx1"/>
                </a:solidFill>
                <a:latin typeface="+mn-lt"/>
                <a:ea typeface="+mn-ea"/>
                <a:cs typeface="+mn-cs"/>
              </a:rPr>
              <a:t> Read us </a:t>
            </a:r>
            <a:r>
              <a:rPr lang="en-US" sz="2200" dirty="0"/>
              <a:t>the first sentence.</a:t>
            </a:r>
            <a:endParaRPr lang="en-US" sz="2200" kern="1200" dirty="0">
              <a:solidFill>
                <a:schemeClr val="tx1"/>
              </a:solidFill>
              <a:latin typeface="+mn-lt"/>
              <a:ea typeface="+mn-ea"/>
              <a:cs typeface="+mn-cs"/>
            </a:endParaRPr>
          </a:p>
        </p:txBody>
      </p:sp>
      <p:pic>
        <p:nvPicPr>
          <p:cNvPr id="8" name="Picture 7" descr="A picture containing text&#10;&#10;Description automatically generated">
            <a:extLst>
              <a:ext uri="{FF2B5EF4-FFF2-40B4-BE49-F238E27FC236}">
                <a16:creationId xmlns:a16="http://schemas.microsoft.com/office/drawing/2014/main" id="{F52481DF-1AE3-49CD-8ECE-560F0465DAC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866" r="3" b="3"/>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176273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30362" y="1398322"/>
            <a:ext cx="1584732" cy="1584732"/>
          </a:xfrm>
          <a:custGeom>
            <a:avLst/>
            <a:gdLst/>
            <a:ahLst/>
            <a:cxnLst/>
            <a:rect l="l" t="t" r="r" b="b"/>
            <a:pathLst>
              <a:path w="1690381" h="1690381">
                <a:moveTo>
                  <a:pt x="0" y="0"/>
                </a:moveTo>
                <a:lnTo>
                  <a:pt x="1690381" y="0"/>
                </a:lnTo>
                <a:lnTo>
                  <a:pt x="1690381" y="1690380"/>
                </a:lnTo>
                <a:lnTo>
                  <a:pt x="0" y="1690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688" dirty="0"/>
          </a:p>
        </p:txBody>
      </p:sp>
      <p:sp>
        <p:nvSpPr>
          <p:cNvPr id="3" name="Freeform 3"/>
          <p:cNvSpPr/>
          <p:nvPr/>
        </p:nvSpPr>
        <p:spPr>
          <a:xfrm>
            <a:off x="2130362" y="3313452"/>
            <a:ext cx="1584732" cy="1584732"/>
          </a:xfrm>
          <a:custGeom>
            <a:avLst/>
            <a:gdLst/>
            <a:ahLst/>
            <a:cxnLst/>
            <a:rect l="l" t="t" r="r" b="b"/>
            <a:pathLst>
              <a:path w="1690381" h="1690381">
                <a:moveTo>
                  <a:pt x="0" y="0"/>
                </a:moveTo>
                <a:lnTo>
                  <a:pt x="1690381" y="0"/>
                </a:lnTo>
                <a:lnTo>
                  <a:pt x="1690381" y="1690381"/>
                </a:lnTo>
                <a:lnTo>
                  <a:pt x="0" y="16903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688"/>
          </a:p>
        </p:txBody>
      </p:sp>
      <p:sp>
        <p:nvSpPr>
          <p:cNvPr id="4" name="Freeform 4"/>
          <p:cNvSpPr/>
          <p:nvPr/>
        </p:nvSpPr>
        <p:spPr>
          <a:xfrm>
            <a:off x="2130362" y="5227499"/>
            <a:ext cx="1584732" cy="1584732"/>
          </a:xfrm>
          <a:custGeom>
            <a:avLst/>
            <a:gdLst/>
            <a:ahLst/>
            <a:cxnLst/>
            <a:rect l="l" t="t" r="r" b="b"/>
            <a:pathLst>
              <a:path w="1690381" h="1690381">
                <a:moveTo>
                  <a:pt x="0" y="0"/>
                </a:moveTo>
                <a:lnTo>
                  <a:pt x="1690381" y="0"/>
                </a:lnTo>
                <a:lnTo>
                  <a:pt x="1690381" y="1690380"/>
                </a:lnTo>
                <a:lnTo>
                  <a:pt x="0" y="16903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688"/>
          </a:p>
        </p:txBody>
      </p:sp>
      <p:sp>
        <p:nvSpPr>
          <p:cNvPr id="5" name="Freeform 5"/>
          <p:cNvSpPr/>
          <p:nvPr/>
        </p:nvSpPr>
        <p:spPr>
          <a:xfrm>
            <a:off x="4286426" y="79439"/>
            <a:ext cx="2051356" cy="1589800"/>
          </a:xfrm>
          <a:custGeom>
            <a:avLst/>
            <a:gdLst/>
            <a:ahLst/>
            <a:cxnLst/>
            <a:rect l="l" t="t" r="r" b="b"/>
            <a:pathLst>
              <a:path w="2188113" h="1695787">
                <a:moveTo>
                  <a:pt x="0" y="0"/>
                </a:moveTo>
                <a:lnTo>
                  <a:pt x="2188112" y="0"/>
                </a:lnTo>
                <a:lnTo>
                  <a:pt x="2188112" y="1695787"/>
                </a:lnTo>
                <a:lnTo>
                  <a:pt x="0" y="16957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688"/>
          </a:p>
        </p:txBody>
      </p:sp>
      <p:sp>
        <p:nvSpPr>
          <p:cNvPr id="6" name="TextBox 6"/>
          <p:cNvSpPr txBox="1"/>
          <p:nvPr/>
        </p:nvSpPr>
        <p:spPr>
          <a:xfrm>
            <a:off x="3900450" y="1955503"/>
            <a:ext cx="6628469" cy="409536"/>
          </a:xfrm>
          <a:prstGeom prst="rect">
            <a:avLst/>
          </a:prstGeom>
        </p:spPr>
        <p:txBody>
          <a:bodyPr lIns="0" tIns="0" rIns="0" bIns="0" rtlCol="0" anchor="t">
            <a:spAutoFit/>
          </a:bodyPr>
          <a:lstStyle/>
          <a:p>
            <a:pPr>
              <a:lnSpc>
                <a:spcPts val="3413"/>
              </a:lnSpc>
            </a:pPr>
            <a:r>
              <a:rPr lang="en-US" sz="2438" dirty="0" err="1">
                <a:solidFill>
                  <a:srgbClr val="000000"/>
                </a:solidFill>
                <a:latin typeface="Calibri" panose="020F0502020204030204" pitchFamily="34" charset="0"/>
                <a:ea typeface="Calibri" panose="020F0502020204030204" pitchFamily="34" charset="0"/>
                <a:cs typeface="Calibri" panose="020F0502020204030204" pitchFamily="34" charset="0"/>
              </a:rPr>
              <a:t>Tthree</a:t>
            </a:r>
            <a:r>
              <a:rPr lang="en-US" sz="2438" dirty="0">
                <a:solidFill>
                  <a:srgbClr val="000000"/>
                </a:solidFill>
                <a:latin typeface="Calibri" panose="020F0502020204030204" pitchFamily="34" charset="0"/>
                <a:ea typeface="Calibri" panose="020F0502020204030204" pitchFamily="34" charset="0"/>
                <a:cs typeface="Calibri" panose="020F0502020204030204" pitchFamily="34" charset="0"/>
              </a:rPr>
              <a:t> things that resonated with you today</a:t>
            </a:r>
          </a:p>
        </p:txBody>
      </p:sp>
      <p:sp>
        <p:nvSpPr>
          <p:cNvPr id="7" name="TextBox 7"/>
          <p:cNvSpPr txBox="1"/>
          <p:nvPr/>
        </p:nvSpPr>
        <p:spPr>
          <a:xfrm>
            <a:off x="3900449" y="5791873"/>
            <a:ext cx="5436902" cy="409536"/>
          </a:xfrm>
          <a:prstGeom prst="rect">
            <a:avLst/>
          </a:prstGeom>
        </p:spPr>
        <p:txBody>
          <a:bodyPr lIns="0" tIns="0" rIns="0" bIns="0" rtlCol="0" anchor="t">
            <a:spAutoFit/>
          </a:bodyPr>
          <a:lstStyle/>
          <a:p>
            <a:pPr>
              <a:lnSpc>
                <a:spcPts val="3413"/>
              </a:lnSpc>
            </a:pPr>
            <a:r>
              <a:rPr lang="en-US" sz="2438" dirty="0">
                <a:solidFill>
                  <a:srgbClr val="000000"/>
                </a:solidFill>
              </a:rPr>
              <a:t>Write one question you have.</a:t>
            </a:r>
          </a:p>
        </p:txBody>
      </p:sp>
      <p:sp>
        <p:nvSpPr>
          <p:cNvPr id="8" name="TextBox 8"/>
          <p:cNvSpPr txBox="1"/>
          <p:nvPr/>
        </p:nvSpPr>
        <p:spPr>
          <a:xfrm>
            <a:off x="3900450" y="3696915"/>
            <a:ext cx="6628469" cy="843116"/>
          </a:xfrm>
          <a:prstGeom prst="rect">
            <a:avLst/>
          </a:prstGeom>
        </p:spPr>
        <p:txBody>
          <a:bodyPr lIns="0" tIns="0" rIns="0" bIns="0" rtlCol="0" anchor="t">
            <a:spAutoFit/>
          </a:bodyPr>
          <a:lstStyle/>
          <a:p>
            <a:pPr>
              <a:lnSpc>
                <a:spcPts val="3413"/>
              </a:lnSpc>
            </a:pPr>
            <a:r>
              <a:rPr lang="en-US" sz="2438" dirty="0">
                <a:solidFill>
                  <a:srgbClr val="000000"/>
                </a:solidFill>
                <a:latin typeface="Calibri" panose="020F0502020204030204" pitchFamily="34" charset="0"/>
                <a:ea typeface="Calibri" panose="020F0502020204030204" pitchFamily="34" charset="0"/>
                <a:cs typeface="Calibri" panose="020F0502020204030204" pitchFamily="34" charset="0"/>
              </a:rPr>
              <a:t>Write two things that you will commit to do (regularly) between now and our next session</a:t>
            </a:r>
            <a:r>
              <a:rPr lang="en-US" sz="2438" dirty="0">
                <a:solidFill>
                  <a:srgbClr val="000000"/>
                </a:solidFill>
                <a:latin typeface="Alata"/>
              </a:rPr>
              <a:t>.</a:t>
            </a:r>
          </a:p>
        </p:txBody>
      </p:sp>
      <p:sp>
        <p:nvSpPr>
          <p:cNvPr id="9" name="TextBox 9"/>
          <p:cNvSpPr txBox="1"/>
          <p:nvPr/>
        </p:nvSpPr>
        <p:spPr>
          <a:xfrm>
            <a:off x="6466850" y="596503"/>
            <a:ext cx="2414314" cy="675057"/>
          </a:xfrm>
          <a:prstGeom prst="rect">
            <a:avLst/>
          </a:prstGeom>
        </p:spPr>
        <p:txBody>
          <a:bodyPr lIns="0" tIns="0" rIns="0" bIns="0" rtlCol="0" anchor="t">
            <a:spAutoFit/>
          </a:bodyPr>
          <a:lstStyle/>
          <a:p>
            <a:pPr algn="ctr">
              <a:lnSpc>
                <a:spcPts val="5643"/>
              </a:lnSpc>
            </a:pPr>
            <a:r>
              <a:rPr lang="en-US" sz="4030" b="1" dirty="0">
                <a:solidFill>
                  <a:srgbClr val="000000"/>
                </a:solidFill>
                <a:latin typeface="Calibri" panose="020F0502020204030204" pitchFamily="34" charset="0"/>
                <a:ea typeface="Calibri" panose="020F0502020204030204" pitchFamily="34" charset="0"/>
                <a:cs typeface="Calibri" panose="020F0502020204030204" pitchFamily="34" charset="0"/>
              </a:rPr>
              <a:t>To Leave</a:t>
            </a:r>
          </a:p>
        </p:txBody>
      </p:sp>
      <p:sp>
        <p:nvSpPr>
          <p:cNvPr id="10" name="TextBox 9">
            <a:extLst>
              <a:ext uri="{FF2B5EF4-FFF2-40B4-BE49-F238E27FC236}">
                <a16:creationId xmlns:a16="http://schemas.microsoft.com/office/drawing/2014/main" id="{AAA8195D-346A-4F28-8616-8A7852841A24}"/>
              </a:ext>
            </a:extLst>
          </p:cNvPr>
          <p:cNvSpPr txBox="1"/>
          <p:nvPr/>
        </p:nvSpPr>
        <p:spPr>
          <a:xfrm>
            <a:off x="6466850" y="1066483"/>
            <a:ext cx="3186820" cy="830997"/>
          </a:xfrm>
          <a:prstGeom prst="rect">
            <a:avLst/>
          </a:prstGeom>
          <a:noFill/>
        </p:spPr>
        <p:txBody>
          <a:bodyPr wrap="square" rtlCol="0">
            <a:spAutoFit/>
          </a:bodyPr>
          <a:lstStyle/>
          <a:p>
            <a:r>
              <a:rPr lang="en-US" sz="4800" dirty="0">
                <a:hlinkClick r:id="rId10"/>
              </a:rPr>
              <a:t>Survey Link</a:t>
            </a:r>
            <a:endParaRPr lang="en-US"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5E5A060-D653-6EED-F157-3AC6960F99C9}"/>
              </a:ext>
            </a:extLst>
          </p:cNvPr>
          <p:cNvPicPr>
            <a:picLocks noChangeAspect="1"/>
          </p:cNvPicPr>
          <p:nvPr/>
        </p:nvPicPr>
        <p:blipFill rotWithShape="1">
          <a:blip r:embed="rId2"/>
          <a:srcRect t="11434" b="8510"/>
          <a:stretch/>
        </p:blipFill>
        <p:spPr>
          <a:xfrm>
            <a:off x="20" y="1282"/>
            <a:ext cx="12191980" cy="6856718"/>
          </a:xfrm>
          <a:prstGeom prst="rect">
            <a:avLst/>
          </a:prstGeom>
        </p:spPr>
      </p:pic>
    </p:spTree>
    <p:extLst>
      <p:ext uri="{BB962C8B-B14F-4D97-AF65-F5344CB8AC3E}">
        <p14:creationId xmlns:p14="http://schemas.microsoft.com/office/powerpoint/2010/main" val="1193607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F313DC-B0E4-30E3-C04D-F52143DF0268}"/>
              </a:ext>
            </a:extLst>
          </p:cNvPr>
          <p:cNvSpPr>
            <a:spLocks noGrp="1"/>
          </p:cNvSpPr>
          <p:nvPr>
            <p:ph type="title"/>
          </p:nvPr>
        </p:nvSpPr>
        <p:spPr>
          <a:xfrm>
            <a:off x="4553733" y="548464"/>
            <a:ext cx="6798541" cy="1675623"/>
          </a:xfrm>
        </p:spPr>
        <p:txBody>
          <a:bodyPr anchor="b">
            <a:normAutofit/>
          </a:bodyPr>
          <a:lstStyle/>
          <a:p>
            <a:r>
              <a:rPr lang="en-US" sz="4000"/>
              <a:t>Agenda</a:t>
            </a:r>
          </a:p>
        </p:txBody>
      </p:sp>
      <p:pic>
        <p:nvPicPr>
          <p:cNvPr id="14" name="Picture 13" descr="Puzzle">
            <a:extLst>
              <a:ext uri="{FF2B5EF4-FFF2-40B4-BE49-F238E27FC236}">
                <a16:creationId xmlns:a16="http://schemas.microsoft.com/office/drawing/2014/main" id="{6D065EB8-8C77-3056-3316-02A4B5373AEC}"/>
              </a:ext>
            </a:extLst>
          </p:cNvPr>
          <p:cNvPicPr>
            <a:picLocks noChangeAspect="1"/>
          </p:cNvPicPr>
          <p:nvPr/>
        </p:nvPicPr>
        <p:blipFill rotWithShape="1">
          <a:blip r:embed="rId2"/>
          <a:srcRect l="29044" r="30110"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E28C756A-AFFD-B909-9221-38B392A51501}"/>
              </a:ext>
            </a:extLst>
          </p:cNvPr>
          <p:cNvSpPr>
            <a:spLocks noGrp="1"/>
          </p:cNvSpPr>
          <p:nvPr>
            <p:ph idx="1"/>
          </p:nvPr>
        </p:nvSpPr>
        <p:spPr>
          <a:xfrm>
            <a:off x="4553734" y="2409830"/>
            <a:ext cx="6798539" cy="3705217"/>
          </a:xfrm>
        </p:spPr>
        <p:txBody>
          <a:bodyPr>
            <a:normAutofit/>
          </a:bodyPr>
          <a:lstStyle/>
          <a:p>
            <a:r>
              <a:rPr lang="en-US" sz="2000" dirty="0"/>
              <a:t>Introductions</a:t>
            </a:r>
          </a:p>
          <a:p>
            <a:r>
              <a:rPr lang="en-US" sz="2000" dirty="0"/>
              <a:t>Purpose of Sessions</a:t>
            </a:r>
          </a:p>
          <a:p>
            <a:pPr lvl="1"/>
            <a:r>
              <a:rPr lang="en-US" sz="2000" dirty="0"/>
              <a:t>Building a community of learners</a:t>
            </a:r>
          </a:p>
          <a:p>
            <a:pPr lvl="1"/>
            <a:r>
              <a:rPr lang="en-US" sz="2000" dirty="0"/>
              <a:t>Networking</a:t>
            </a:r>
          </a:p>
          <a:p>
            <a:pPr lvl="1"/>
            <a:r>
              <a:rPr lang="en-US" sz="2000" dirty="0"/>
              <a:t>Refining your Leadership Skills</a:t>
            </a:r>
          </a:p>
          <a:p>
            <a:pPr lvl="1"/>
            <a:r>
              <a:rPr lang="en-US" sz="2000" dirty="0"/>
              <a:t>Practicing mindfulness techniques</a:t>
            </a:r>
          </a:p>
          <a:p>
            <a:r>
              <a:rPr lang="en-US" sz="2000" dirty="0"/>
              <a:t> Today’s Goal:</a:t>
            </a:r>
          </a:p>
          <a:p>
            <a:pPr lvl="1"/>
            <a:r>
              <a:rPr lang="en-US" sz="2000" dirty="0"/>
              <a:t>Building background and getting to know one another</a:t>
            </a:r>
          </a:p>
          <a:p>
            <a:pPr lvl="1"/>
            <a:endParaRPr lang="en-US" sz="2000" dirty="0"/>
          </a:p>
        </p:txBody>
      </p:sp>
    </p:spTree>
    <p:extLst>
      <p:ext uri="{BB962C8B-B14F-4D97-AF65-F5344CB8AC3E}">
        <p14:creationId xmlns:p14="http://schemas.microsoft.com/office/powerpoint/2010/main" val="208267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33174" y="3482622"/>
            <a:ext cx="7834422" cy="78344"/>
          </a:xfrm>
          <a:custGeom>
            <a:avLst/>
            <a:gdLst/>
            <a:ahLst/>
            <a:cxnLst/>
            <a:rect l="l" t="t" r="r" b="b"/>
            <a:pathLst>
              <a:path w="8356717" h="83567">
                <a:moveTo>
                  <a:pt x="0" y="0"/>
                </a:moveTo>
                <a:lnTo>
                  <a:pt x="8356718" y="0"/>
                </a:lnTo>
                <a:lnTo>
                  <a:pt x="8356718" y="83567"/>
                </a:lnTo>
                <a:lnTo>
                  <a:pt x="0" y="835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688"/>
          </a:p>
        </p:txBody>
      </p:sp>
      <p:grpSp>
        <p:nvGrpSpPr>
          <p:cNvPr id="3" name="Group 3"/>
          <p:cNvGrpSpPr/>
          <p:nvPr/>
        </p:nvGrpSpPr>
        <p:grpSpPr>
          <a:xfrm>
            <a:off x="9527081" y="3154093"/>
            <a:ext cx="910240" cy="813747"/>
            <a:chOff x="0" y="0"/>
            <a:chExt cx="812800" cy="726636"/>
          </a:xfrm>
        </p:grpSpPr>
        <p:sp>
          <p:nvSpPr>
            <p:cNvPr id="4" name="Freeform 4"/>
            <p:cNvSpPr/>
            <p:nvPr/>
          </p:nvSpPr>
          <p:spPr>
            <a:xfrm>
              <a:off x="0" y="0"/>
              <a:ext cx="812800" cy="726636"/>
            </a:xfrm>
            <a:custGeom>
              <a:avLst/>
              <a:gdLst/>
              <a:ahLst/>
              <a:cxnLst/>
              <a:rect l="l" t="t" r="r" b="b"/>
              <a:pathLst>
                <a:path w="812800" h="726636">
                  <a:moveTo>
                    <a:pt x="406400" y="0"/>
                  </a:moveTo>
                  <a:cubicBezTo>
                    <a:pt x="181951" y="0"/>
                    <a:pt x="0" y="162663"/>
                    <a:pt x="0" y="363318"/>
                  </a:cubicBezTo>
                  <a:cubicBezTo>
                    <a:pt x="0" y="563973"/>
                    <a:pt x="181951" y="726636"/>
                    <a:pt x="406400" y="726636"/>
                  </a:cubicBezTo>
                  <a:cubicBezTo>
                    <a:pt x="630849" y="726636"/>
                    <a:pt x="812800" y="563973"/>
                    <a:pt x="812800" y="363318"/>
                  </a:cubicBezTo>
                  <a:cubicBezTo>
                    <a:pt x="812800" y="162663"/>
                    <a:pt x="630849" y="0"/>
                    <a:pt x="406400" y="0"/>
                  </a:cubicBezTo>
                  <a:close/>
                </a:path>
              </a:pathLst>
            </a:custGeom>
            <a:solidFill>
              <a:srgbClr val="831427"/>
            </a:solidFill>
          </p:spPr>
          <p:txBody>
            <a:bodyPr/>
            <a:lstStyle/>
            <a:p>
              <a:endParaRPr lang="en-US" sz="1688"/>
            </a:p>
          </p:txBody>
        </p:sp>
        <p:sp>
          <p:nvSpPr>
            <p:cNvPr id="5" name="TextBox 5"/>
            <p:cNvSpPr txBox="1"/>
            <p:nvPr/>
          </p:nvSpPr>
          <p:spPr>
            <a:xfrm>
              <a:off x="76200" y="39547"/>
              <a:ext cx="660400" cy="618967"/>
            </a:xfrm>
            <a:prstGeom prst="rect">
              <a:avLst/>
            </a:prstGeom>
          </p:spPr>
          <p:txBody>
            <a:bodyPr lIns="47625" tIns="47625" rIns="47625" bIns="47625" rtlCol="0" anchor="ctr"/>
            <a:lstStyle/>
            <a:p>
              <a:pPr algn="ctr">
                <a:lnSpc>
                  <a:spcPts val="1838"/>
                </a:lnSpc>
              </a:pPr>
              <a:endParaRPr sz="1688"/>
            </a:p>
          </p:txBody>
        </p:sp>
      </p:grpSp>
      <p:grpSp>
        <p:nvGrpSpPr>
          <p:cNvPr id="6" name="Group 6"/>
          <p:cNvGrpSpPr/>
          <p:nvPr/>
        </p:nvGrpSpPr>
        <p:grpSpPr>
          <a:xfrm>
            <a:off x="7617677" y="3154093"/>
            <a:ext cx="910240" cy="813747"/>
            <a:chOff x="0" y="0"/>
            <a:chExt cx="812800" cy="726636"/>
          </a:xfrm>
        </p:grpSpPr>
        <p:sp>
          <p:nvSpPr>
            <p:cNvPr id="7" name="Freeform 7"/>
            <p:cNvSpPr/>
            <p:nvPr/>
          </p:nvSpPr>
          <p:spPr>
            <a:xfrm>
              <a:off x="0" y="0"/>
              <a:ext cx="812800" cy="726636"/>
            </a:xfrm>
            <a:custGeom>
              <a:avLst/>
              <a:gdLst/>
              <a:ahLst/>
              <a:cxnLst/>
              <a:rect l="l" t="t" r="r" b="b"/>
              <a:pathLst>
                <a:path w="812800" h="726636">
                  <a:moveTo>
                    <a:pt x="406400" y="0"/>
                  </a:moveTo>
                  <a:cubicBezTo>
                    <a:pt x="181951" y="0"/>
                    <a:pt x="0" y="162663"/>
                    <a:pt x="0" y="363318"/>
                  </a:cubicBezTo>
                  <a:cubicBezTo>
                    <a:pt x="0" y="563973"/>
                    <a:pt x="181951" y="726636"/>
                    <a:pt x="406400" y="726636"/>
                  </a:cubicBezTo>
                  <a:cubicBezTo>
                    <a:pt x="630849" y="726636"/>
                    <a:pt x="812800" y="563973"/>
                    <a:pt x="812800" y="363318"/>
                  </a:cubicBezTo>
                  <a:cubicBezTo>
                    <a:pt x="812800" y="162663"/>
                    <a:pt x="630849" y="0"/>
                    <a:pt x="406400" y="0"/>
                  </a:cubicBezTo>
                  <a:close/>
                </a:path>
              </a:pathLst>
            </a:custGeom>
            <a:solidFill>
              <a:srgbClr val="70C0BE"/>
            </a:solidFill>
          </p:spPr>
          <p:txBody>
            <a:bodyPr/>
            <a:lstStyle/>
            <a:p>
              <a:endParaRPr lang="en-US" sz="1688"/>
            </a:p>
          </p:txBody>
        </p:sp>
        <p:sp>
          <p:nvSpPr>
            <p:cNvPr id="8" name="TextBox 8"/>
            <p:cNvSpPr txBox="1"/>
            <p:nvPr/>
          </p:nvSpPr>
          <p:spPr>
            <a:xfrm>
              <a:off x="76200" y="39547"/>
              <a:ext cx="660400" cy="618967"/>
            </a:xfrm>
            <a:prstGeom prst="rect">
              <a:avLst/>
            </a:prstGeom>
          </p:spPr>
          <p:txBody>
            <a:bodyPr lIns="47625" tIns="47625" rIns="47625" bIns="47625" rtlCol="0" anchor="ctr"/>
            <a:lstStyle/>
            <a:p>
              <a:pPr algn="ctr">
                <a:lnSpc>
                  <a:spcPts val="1838"/>
                </a:lnSpc>
              </a:pPr>
              <a:endParaRPr sz="1688"/>
            </a:p>
          </p:txBody>
        </p:sp>
      </p:grpSp>
      <p:grpSp>
        <p:nvGrpSpPr>
          <p:cNvPr id="9" name="Group 9"/>
          <p:cNvGrpSpPr/>
          <p:nvPr/>
        </p:nvGrpSpPr>
        <p:grpSpPr>
          <a:xfrm>
            <a:off x="1887543" y="3154093"/>
            <a:ext cx="910240" cy="813747"/>
            <a:chOff x="0" y="0"/>
            <a:chExt cx="812800" cy="726636"/>
          </a:xfrm>
        </p:grpSpPr>
        <p:sp>
          <p:nvSpPr>
            <p:cNvPr id="10" name="Freeform 10"/>
            <p:cNvSpPr/>
            <p:nvPr/>
          </p:nvSpPr>
          <p:spPr>
            <a:xfrm>
              <a:off x="0" y="0"/>
              <a:ext cx="812800" cy="726636"/>
            </a:xfrm>
            <a:custGeom>
              <a:avLst/>
              <a:gdLst/>
              <a:ahLst/>
              <a:cxnLst/>
              <a:rect l="l" t="t" r="r" b="b"/>
              <a:pathLst>
                <a:path w="812800" h="726636">
                  <a:moveTo>
                    <a:pt x="406400" y="0"/>
                  </a:moveTo>
                  <a:cubicBezTo>
                    <a:pt x="181951" y="0"/>
                    <a:pt x="0" y="162663"/>
                    <a:pt x="0" y="363318"/>
                  </a:cubicBezTo>
                  <a:cubicBezTo>
                    <a:pt x="0" y="563973"/>
                    <a:pt x="181951" y="726636"/>
                    <a:pt x="406400" y="726636"/>
                  </a:cubicBezTo>
                  <a:cubicBezTo>
                    <a:pt x="630849" y="726636"/>
                    <a:pt x="812800" y="563973"/>
                    <a:pt x="812800" y="363318"/>
                  </a:cubicBezTo>
                  <a:cubicBezTo>
                    <a:pt x="812800" y="162663"/>
                    <a:pt x="630849" y="0"/>
                    <a:pt x="406400" y="0"/>
                  </a:cubicBezTo>
                  <a:close/>
                </a:path>
              </a:pathLst>
            </a:custGeom>
            <a:solidFill>
              <a:srgbClr val="831427"/>
            </a:solidFill>
          </p:spPr>
          <p:txBody>
            <a:bodyPr/>
            <a:lstStyle/>
            <a:p>
              <a:endParaRPr lang="en-US" sz="1688"/>
            </a:p>
          </p:txBody>
        </p:sp>
        <p:sp>
          <p:nvSpPr>
            <p:cNvPr id="11" name="TextBox 11"/>
            <p:cNvSpPr txBox="1"/>
            <p:nvPr/>
          </p:nvSpPr>
          <p:spPr>
            <a:xfrm>
              <a:off x="76200" y="39547"/>
              <a:ext cx="660400" cy="618967"/>
            </a:xfrm>
            <a:prstGeom prst="rect">
              <a:avLst/>
            </a:prstGeom>
          </p:spPr>
          <p:txBody>
            <a:bodyPr lIns="47625" tIns="47625" rIns="47625" bIns="47625" rtlCol="0" anchor="ctr"/>
            <a:lstStyle/>
            <a:p>
              <a:pPr algn="ctr">
                <a:lnSpc>
                  <a:spcPts val="1838"/>
                </a:lnSpc>
              </a:pPr>
              <a:endParaRPr sz="1688"/>
            </a:p>
          </p:txBody>
        </p:sp>
      </p:grpSp>
      <p:grpSp>
        <p:nvGrpSpPr>
          <p:cNvPr id="12" name="Group 12"/>
          <p:cNvGrpSpPr/>
          <p:nvPr/>
        </p:nvGrpSpPr>
        <p:grpSpPr>
          <a:xfrm>
            <a:off x="3797908" y="3154093"/>
            <a:ext cx="910240" cy="813747"/>
            <a:chOff x="0" y="0"/>
            <a:chExt cx="812800" cy="726636"/>
          </a:xfrm>
        </p:grpSpPr>
        <p:sp>
          <p:nvSpPr>
            <p:cNvPr id="13" name="Freeform 13"/>
            <p:cNvSpPr/>
            <p:nvPr/>
          </p:nvSpPr>
          <p:spPr>
            <a:xfrm>
              <a:off x="0" y="0"/>
              <a:ext cx="812800" cy="726636"/>
            </a:xfrm>
            <a:custGeom>
              <a:avLst/>
              <a:gdLst/>
              <a:ahLst/>
              <a:cxnLst/>
              <a:rect l="l" t="t" r="r" b="b"/>
              <a:pathLst>
                <a:path w="812800" h="726636">
                  <a:moveTo>
                    <a:pt x="406400" y="0"/>
                  </a:moveTo>
                  <a:cubicBezTo>
                    <a:pt x="181951" y="0"/>
                    <a:pt x="0" y="162663"/>
                    <a:pt x="0" y="363318"/>
                  </a:cubicBezTo>
                  <a:cubicBezTo>
                    <a:pt x="0" y="563973"/>
                    <a:pt x="181951" y="726636"/>
                    <a:pt x="406400" y="726636"/>
                  </a:cubicBezTo>
                  <a:cubicBezTo>
                    <a:pt x="630849" y="726636"/>
                    <a:pt x="812800" y="563973"/>
                    <a:pt x="812800" y="363318"/>
                  </a:cubicBezTo>
                  <a:cubicBezTo>
                    <a:pt x="812800" y="162663"/>
                    <a:pt x="630849" y="0"/>
                    <a:pt x="406400" y="0"/>
                  </a:cubicBezTo>
                  <a:close/>
                </a:path>
              </a:pathLst>
            </a:custGeom>
            <a:solidFill>
              <a:srgbClr val="FF6A39"/>
            </a:solidFill>
          </p:spPr>
          <p:txBody>
            <a:bodyPr/>
            <a:lstStyle/>
            <a:p>
              <a:endParaRPr lang="en-US" sz="1688"/>
            </a:p>
          </p:txBody>
        </p:sp>
        <p:sp>
          <p:nvSpPr>
            <p:cNvPr id="14" name="TextBox 14"/>
            <p:cNvSpPr txBox="1"/>
            <p:nvPr/>
          </p:nvSpPr>
          <p:spPr>
            <a:xfrm>
              <a:off x="76200" y="39547"/>
              <a:ext cx="660400" cy="618967"/>
            </a:xfrm>
            <a:prstGeom prst="rect">
              <a:avLst/>
            </a:prstGeom>
          </p:spPr>
          <p:txBody>
            <a:bodyPr lIns="47625" tIns="47625" rIns="47625" bIns="47625" rtlCol="0" anchor="ctr"/>
            <a:lstStyle/>
            <a:p>
              <a:pPr algn="ctr">
                <a:lnSpc>
                  <a:spcPts val="1838"/>
                </a:lnSpc>
              </a:pPr>
              <a:endParaRPr sz="1688"/>
            </a:p>
          </p:txBody>
        </p:sp>
      </p:grpSp>
      <p:grpSp>
        <p:nvGrpSpPr>
          <p:cNvPr id="15" name="Group 15"/>
          <p:cNvGrpSpPr/>
          <p:nvPr/>
        </p:nvGrpSpPr>
        <p:grpSpPr>
          <a:xfrm>
            <a:off x="5708272" y="3154093"/>
            <a:ext cx="910240" cy="813747"/>
            <a:chOff x="0" y="0"/>
            <a:chExt cx="812800" cy="726636"/>
          </a:xfrm>
        </p:grpSpPr>
        <p:sp>
          <p:nvSpPr>
            <p:cNvPr id="16" name="Freeform 16"/>
            <p:cNvSpPr/>
            <p:nvPr/>
          </p:nvSpPr>
          <p:spPr>
            <a:xfrm>
              <a:off x="0" y="0"/>
              <a:ext cx="812800" cy="726636"/>
            </a:xfrm>
            <a:custGeom>
              <a:avLst/>
              <a:gdLst/>
              <a:ahLst/>
              <a:cxnLst/>
              <a:rect l="l" t="t" r="r" b="b"/>
              <a:pathLst>
                <a:path w="812800" h="726636">
                  <a:moveTo>
                    <a:pt x="406400" y="0"/>
                  </a:moveTo>
                  <a:cubicBezTo>
                    <a:pt x="181951" y="0"/>
                    <a:pt x="0" y="162663"/>
                    <a:pt x="0" y="363318"/>
                  </a:cubicBezTo>
                  <a:cubicBezTo>
                    <a:pt x="0" y="563973"/>
                    <a:pt x="181951" y="726636"/>
                    <a:pt x="406400" y="726636"/>
                  </a:cubicBezTo>
                  <a:cubicBezTo>
                    <a:pt x="630849" y="726636"/>
                    <a:pt x="812800" y="563973"/>
                    <a:pt x="812800" y="363318"/>
                  </a:cubicBezTo>
                  <a:cubicBezTo>
                    <a:pt x="812800" y="162663"/>
                    <a:pt x="630849" y="0"/>
                    <a:pt x="406400" y="0"/>
                  </a:cubicBezTo>
                  <a:close/>
                </a:path>
              </a:pathLst>
            </a:custGeom>
            <a:solidFill>
              <a:srgbClr val="51284F"/>
            </a:solidFill>
          </p:spPr>
          <p:txBody>
            <a:bodyPr/>
            <a:lstStyle/>
            <a:p>
              <a:endParaRPr lang="en-US" sz="1688"/>
            </a:p>
          </p:txBody>
        </p:sp>
        <p:sp>
          <p:nvSpPr>
            <p:cNvPr id="17" name="TextBox 17"/>
            <p:cNvSpPr txBox="1"/>
            <p:nvPr/>
          </p:nvSpPr>
          <p:spPr>
            <a:xfrm>
              <a:off x="76200" y="39547"/>
              <a:ext cx="660400" cy="618967"/>
            </a:xfrm>
            <a:prstGeom prst="rect">
              <a:avLst/>
            </a:prstGeom>
          </p:spPr>
          <p:txBody>
            <a:bodyPr lIns="47625" tIns="47625" rIns="47625" bIns="47625" rtlCol="0" anchor="ctr"/>
            <a:lstStyle/>
            <a:p>
              <a:pPr algn="ctr">
                <a:lnSpc>
                  <a:spcPts val="1838"/>
                </a:lnSpc>
              </a:pPr>
              <a:endParaRPr sz="1688"/>
            </a:p>
          </p:txBody>
        </p:sp>
      </p:grpSp>
      <p:sp>
        <p:nvSpPr>
          <p:cNvPr id="18" name="TextBox 18"/>
          <p:cNvSpPr txBox="1"/>
          <p:nvPr/>
        </p:nvSpPr>
        <p:spPr>
          <a:xfrm>
            <a:off x="3797908" y="822575"/>
            <a:ext cx="4791191" cy="566309"/>
          </a:xfrm>
          <a:prstGeom prst="rect">
            <a:avLst/>
          </a:prstGeom>
        </p:spPr>
        <p:txBody>
          <a:bodyPr wrap="square" lIns="0" tIns="0" rIns="0" bIns="0" rtlCol="0" anchor="t">
            <a:spAutoFit/>
          </a:bodyPr>
          <a:lstStyle/>
          <a:p>
            <a:pPr algn="ctr">
              <a:lnSpc>
                <a:spcPts val="4725"/>
              </a:lnSpc>
            </a:pPr>
            <a:r>
              <a:rPr lang="en-US" sz="3375" b="1" dirty="0"/>
              <a:t>GROUP NORMS</a:t>
            </a:r>
          </a:p>
        </p:txBody>
      </p:sp>
      <p:sp>
        <p:nvSpPr>
          <p:cNvPr id="19" name="TextBox 19"/>
          <p:cNvSpPr txBox="1"/>
          <p:nvPr/>
        </p:nvSpPr>
        <p:spPr>
          <a:xfrm>
            <a:off x="1663039" y="4205742"/>
            <a:ext cx="1540269" cy="761427"/>
          </a:xfrm>
          <a:prstGeom prst="rect">
            <a:avLst/>
          </a:prstGeom>
        </p:spPr>
        <p:txBody>
          <a:bodyPr lIns="0" tIns="0" rIns="0" bIns="0" rtlCol="0" anchor="t">
            <a:spAutoFit/>
          </a:bodyPr>
          <a:lstStyle/>
          <a:p>
            <a:pPr algn="ctr">
              <a:lnSpc>
                <a:spcPts val="3149"/>
              </a:lnSpc>
            </a:pPr>
            <a:r>
              <a:rPr lang="en-US" sz="2250" dirty="0">
                <a:solidFill>
                  <a:srgbClr val="831427"/>
                </a:solidFill>
                <a:latin typeface="Alata"/>
              </a:rPr>
              <a:t>Start &amp; end </a:t>
            </a:r>
          </a:p>
          <a:p>
            <a:pPr algn="ctr">
              <a:lnSpc>
                <a:spcPts val="3149"/>
              </a:lnSpc>
              <a:spcBef>
                <a:spcPct val="0"/>
              </a:spcBef>
            </a:pPr>
            <a:r>
              <a:rPr lang="en-US" sz="2250" dirty="0">
                <a:solidFill>
                  <a:srgbClr val="831427"/>
                </a:solidFill>
                <a:latin typeface="Alata"/>
              </a:rPr>
              <a:t>on time</a:t>
            </a:r>
          </a:p>
        </p:txBody>
      </p:sp>
      <p:sp>
        <p:nvSpPr>
          <p:cNvPr id="20" name="TextBox 20"/>
          <p:cNvSpPr txBox="1"/>
          <p:nvPr/>
        </p:nvSpPr>
        <p:spPr>
          <a:xfrm>
            <a:off x="6997760" y="5327310"/>
            <a:ext cx="2759666" cy="1158972"/>
          </a:xfrm>
          <a:prstGeom prst="rect">
            <a:avLst/>
          </a:prstGeom>
        </p:spPr>
        <p:txBody>
          <a:bodyPr lIns="0" tIns="0" rIns="0" bIns="0" rtlCol="0" anchor="t">
            <a:spAutoFit/>
          </a:bodyPr>
          <a:lstStyle/>
          <a:p>
            <a:pPr algn="ctr">
              <a:lnSpc>
                <a:spcPts val="3149"/>
              </a:lnSpc>
            </a:pPr>
            <a:r>
              <a:rPr lang="en-US" sz="2250" b="1" dirty="0">
                <a:solidFill>
                  <a:srgbClr val="70C0BE"/>
                </a:solidFill>
              </a:rPr>
              <a:t>Allow for </a:t>
            </a:r>
          </a:p>
          <a:p>
            <a:pPr algn="ctr">
              <a:lnSpc>
                <a:spcPts val="3149"/>
              </a:lnSpc>
            </a:pPr>
            <a:r>
              <a:rPr lang="en-US" sz="2250" b="1" dirty="0">
                <a:solidFill>
                  <a:srgbClr val="70C0BE"/>
                </a:solidFill>
              </a:rPr>
              <a:t>equity of voices</a:t>
            </a:r>
          </a:p>
          <a:p>
            <a:pPr algn="ctr">
              <a:lnSpc>
                <a:spcPts val="3149"/>
              </a:lnSpc>
              <a:spcBef>
                <a:spcPct val="0"/>
              </a:spcBef>
            </a:pPr>
            <a:r>
              <a:rPr lang="en-US" sz="2250" b="1" dirty="0">
                <a:solidFill>
                  <a:srgbClr val="70C0BE"/>
                </a:solidFill>
              </a:rPr>
              <a:t>during discussions</a:t>
            </a:r>
          </a:p>
        </p:txBody>
      </p:sp>
      <p:sp>
        <p:nvSpPr>
          <p:cNvPr id="21" name="TextBox 21"/>
          <p:cNvSpPr txBox="1"/>
          <p:nvPr/>
        </p:nvSpPr>
        <p:spPr>
          <a:xfrm>
            <a:off x="8846851" y="4270035"/>
            <a:ext cx="1821149" cy="771878"/>
          </a:xfrm>
          <a:prstGeom prst="rect">
            <a:avLst/>
          </a:prstGeom>
        </p:spPr>
        <p:txBody>
          <a:bodyPr lIns="0" tIns="0" rIns="0" bIns="0" rtlCol="0" anchor="t">
            <a:spAutoFit/>
          </a:bodyPr>
          <a:lstStyle/>
          <a:p>
            <a:pPr algn="ctr">
              <a:lnSpc>
                <a:spcPts val="3149"/>
              </a:lnSpc>
            </a:pPr>
            <a:r>
              <a:rPr lang="en-US" sz="2250" dirty="0">
                <a:solidFill>
                  <a:srgbClr val="831427"/>
                </a:solidFill>
              </a:rPr>
              <a:t>Assume</a:t>
            </a:r>
          </a:p>
          <a:p>
            <a:pPr algn="ctr">
              <a:lnSpc>
                <a:spcPts val="3149"/>
              </a:lnSpc>
              <a:spcBef>
                <a:spcPct val="0"/>
              </a:spcBef>
            </a:pPr>
            <a:r>
              <a:rPr lang="en-US" sz="2250" dirty="0">
                <a:solidFill>
                  <a:srgbClr val="831427"/>
                </a:solidFill>
              </a:rPr>
              <a:t>Positive Intent</a:t>
            </a:r>
          </a:p>
        </p:txBody>
      </p:sp>
      <p:sp>
        <p:nvSpPr>
          <p:cNvPr id="22" name="TextBox 22"/>
          <p:cNvSpPr txBox="1"/>
          <p:nvPr/>
        </p:nvSpPr>
        <p:spPr>
          <a:xfrm>
            <a:off x="5270519" y="4205741"/>
            <a:ext cx="2055984" cy="1158972"/>
          </a:xfrm>
          <a:prstGeom prst="rect">
            <a:avLst/>
          </a:prstGeom>
        </p:spPr>
        <p:txBody>
          <a:bodyPr lIns="0" tIns="0" rIns="0" bIns="0" rtlCol="0" anchor="t">
            <a:spAutoFit/>
          </a:bodyPr>
          <a:lstStyle/>
          <a:p>
            <a:pPr algn="ctr">
              <a:lnSpc>
                <a:spcPts val="3149"/>
              </a:lnSpc>
            </a:pPr>
            <a:r>
              <a:rPr lang="en-US" sz="2250" dirty="0">
                <a:solidFill>
                  <a:srgbClr val="51284F"/>
                </a:solidFill>
              </a:rPr>
              <a:t>Accept, respect,</a:t>
            </a:r>
          </a:p>
          <a:p>
            <a:pPr algn="ctr">
              <a:lnSpc>
                <a:spcPts val="3149"/>
              </a:lnSpc>
            </a:pPr>
            <a:r>
              <a:rPr lang="en-US" sz="2250" dirty="0">
                <a:solidFill>
                  <a:srgbClr val="51284F"/>
                </a:solidFill>
              </a:rPr>
              <a:t>&amp; learn from </a:t>
            </a:r>
          </a:p>
          <a:p>
            <a:pPr algn="ctr">
              <a:lnSpc>
                <a:spcPts val="3149"/>
              </a:lnSpc>
              <a:spcBef>
                <a:spcPct val="0"/>
              </a:spcBef>
            </a:pPr>
            <a:r>
              <a:rPr lang="en-US" sz="2250" dirty="0">
                <a:solidFill>
                  <a:srgbClr val="51284F"/>
                </a:solidFill>
              </a:rPr>
              <a:t>our differences</a:t>
            </a:r>
          </a:p>
        </p:txBody>
      </p:sp>
      <p:sp>
        <p:nvSpPr>
          <p:cNvPr id="23" name="TextBox 23"/>
          <p:cNvSpPr txBox="1"/>
          <p:nvPr/>
        </p:nvSpPr>
        <p:spPr>
          <a:xfrm>
            <a:off x="3056580" y="4998698"/>
            <a:ext cx="2008038" cy="374333"/>
          </a:xfrm>
          <a:prstGeom prst="rect">
            <a:avLst/>
          </a:prstGeom>
        </p:spPr>
        <p:txBody>
          <a:bodyPr lIns="0" tIns="0" rIns="0" bIns="0" rtlCol="0" anchor="t">
            <a:spAutoFit/>
          </a:bodyPr>
          <a:lstStyle/>
          <a:p>
            <a:pPr algn="ctr">
              <a:lnSpc>
                <a:spcPts val="3149"/>
              </a:lnSpc>
              <a:spcBef>
                <a:spcPct val="0"/>
              </a:spcBef>
            </a:pPr>
            <a:r>
              <a:rPr lang="en-US" sz="2250" b="1" dirty="0">
                <a:solidFill>
                  <a:srgbClr val="FF6A39"/>
                </a:solidFill>
              </a:rPr>
              <a:t>Be Fully Present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rrows pointing towards light">
            <a:extLst>
              <a:ext uri="{FF2B5EF4-FFF2-40B4-BE49-F238E27FC236}">
                <a16:creationId xmlns:a16="http://schemas.microsoft.com/office/drawing/2014/main" id="{928DF71F-5760-5B93-019A-E8E4D697B440}"/>
              </a:ext>
            </a:extLst>
          </p:cNvPr>
          <p:cNvPicPr>
            <a:picLocks noChangeAspect="1"/>
          </p:cNvPicPr>
          <p:nvPr/>
        </p:nvPicPr>
        <p:blipFill rotWithShape="1">
          <a:blip r:embed="rId2"/>
          <a:srcRect l="3807" r="43534"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4AC50-F496-B460-4D99-7074063B94E6}"/>
              </a:ext>
            </a:extLst>
          </p:cNvPr>
          <p:cNvSpPr>
            <a:spLocks noGrp="1"/>
          </p:cNvSpPr>
          <p:nvPr>
            <p:ph type="title"/>
          </p:nvPr>
        </p:nvSpPr>
        <p:spPr>
          <a:xfrm>
            <a:off x="6115317" y="405685"/>
            <a:ext cx="5464968" cy="1559301"/>
          </a:xfrm>
        </p:spPr>
        <p:txBody>
          <a:bodyPr>
            <a:normAutofit/>
          </a:bodyPr>
          <a:lstStyle/>
          <a:p>
            <a:r>
              <a:rPr lang="en-US" sz="4000" dirty="0"/>
              <a:t>Looking Inward</a:t>
            </a:r>
          </a:p>
        </p:txBody>
      </p:sp>
      <p:sp>
        <p:nvSpPr>
          <p:cNvPr id="3" name="Content Placeholder 2">
            <a:extLst>
              <a:ext uri="{FF2B5EF4-FFF2-40B4-BE49-F238E27FC236}">
                <a16:creationId xmlns:a16="http://schemas.microsoft.com/office/drawing/2014/main" id="{410404ED-3442-9AAB-9875-90322A0D033F}"/>
              </a:ext>
            </a:extLst>
          </p:cNvPr>
          <p:cNvSpPr>
            <a:spLocks noGrp="1"/>
          </p:cNvSpPr>
          <p:nvPr>
            <p:ph idx="1"/>
          </p:nvPr>
        </p:nvSpPr>
        <p:spPr>
          <a:xfrm>
            <a:off x="6115317" y="2743200"/>
            <a:ext cx="5247340" cy="3496878"/>
          </a:xfrm>
        </p:spPr>
        <p:txBody>
          <a:bodyPr anchor="ctr">
            <a:normAutofit/>
          </a:bodyPr>
          <a:lstStyle/>
          <a:p>
            <a:r>
              <a:rPr lang="en-US" sz="2000" b="0" i="0" dirty="0">
                <a:effectLst/>
                <a:latin typeface="futura-pt"/>
              </a:rPr>
              <a:t>Take a moment to reflect on the aspects of your work that bring you the most joy and the various ways your skill set provides value.</a:t>
            </a:r>
            <a:endParaRPr lang="en-US" sz="2000" dirty="0"/>
          </a:p>
        </p:txBody>
      </p:sp>
    </p:spTree>
    <p:extLst>
      <p:ext uri="{BB962C8B-B14F-4D97-AF65-F5344CB8AC3E}">
        <p14:creationId xmlns:p14="http://schemas.microsoft.com/office/powerpoint/2010/main" val="54736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6BBC509-7618-88E8-78FA-F15FDB140E92}"/>
              </a:ext>
            </a:extLst>
          </p:cNvPr>
          <p:cNvPicPr>
            <a:picLocks noChangeAspect="1"/>
          </p:cNvPicPr>
          <p:nvPr/>
        </p:nvPicPr>
        <p:blipFill>
          <a:blip r:embed="rId2"/>
          <a:stretch>
            <a:fillRect/>
          </a:stretch>
        </p:blipFill>
        <p:spPr>
          <a:xfrm>
            <a:off x="927825" y="537142"/>
            <a:ext cx="4895800" cy="1627854"/>
          </a:xfrm>
          <a:prstGeom prst="rect">
            <a:avLst/>
          </a:prstGeom>
        </p:spPr>
      </p:pic>
      <p:sp>
        <p:nvSpPr>
          <p:cNvPr id="3" name="TextBox 2">
            <a:extLst>
              <a:ext uri="{FF2B5EF4-FFF2-40B4-BE49-F238E27FC236}">
                <a16:creationId xmlns:a16="http://schemas.microsoft.com/office/drawing/2014/main" id="{81EC87BF-93B5-F219-B0AF-E389D9E1A071}"/>
              </a:ext>
            </a:extLst>
          </p:cNvPr>
          <p:cNvSpPr txBox="1"/>
          <p:nvPr/>
        </p:nvSpPr>
        <p:spPr>
          <a:xfrm>
            <a:off x="1688139" y="2003898"/>
            <a:ext cx="7835241" cy="4491321"/>
          </a:xfrm>
          <a:prstGeom prst="rect">
            <a:avLst/>
          </a:prstGeom>
        </p:spPr>
        <p:txBody>
          <a:bodyPr vert="horz" lIns="91440" tIns="45720" rIns="91440" bIns="45720" rtlCol="0" anchor="t">
            <a:noAutofit/>
          </a:bodyPr>
          <a:lstStyle/>
          <a:p>
            <a:pPr marR="0" fontAlgn="base">
              <a:lnSpc>
                <a:spcPct val="90000"/>
              </a:lnSpc>
              <a:spcBef>
                <a:spcPts val="0"/>
              </a:spcBef>
              <a:spcAft>
                <a:spcPts val="600"/>
              </a:spcAft>
            </a:pPr>
            <a:r>
              <a:rPr lang="en-US" sz="1600" dirty="0">
                <a:effectLst/>
              </a:rPr>
              <a:t>Administrative assistants are often the unsung heroes of the workplace. They serve as the backbone of office success. Why? Because they provide essential administrative duties that ensure the smooth operation of a business. From managing calendars to coordinating meetings and much more, administrative assistants take on a range of important responsibilities.  </a:t>
            </a:r>
          </a:p>
          <a:p>
            <a:pPr marR="0" fontAlgn="base">
              <a:lnSpc>
                <a:spcPct val="90000"/>
              </a:lnSpc>
              <a:spcBef>
                <a:spcPts val="0"/>
              </a:spcBef>
              <a:spcAft>
                <a:spcPts val="600"/>
              </a:spcAft>
            </a:pPr>
            <a:r>
              <a:rPr lang="en-US" sz="1600" dirty="0">
                <a:effectLst/>
              </a:rPr>
              <a:t> </a:t>
            </a:r>
            <a:r>
              <a:rPr lang="en-US" sz="1600" b="1" dirty="0">
                <a:effectLst/>
              </a:rPr>
              <a:t>5. The Glue that Holds the Team Together </a:t>
            </a:r>
            <a:r>
              <a:rPr lang="en-US" sz="1600" dirty="0">
                <a:effectLst/>
              </a:rPr>
              <a:t> </a:t>
            </a:r>
          </a:p>
          <a:p>
            <a:pPr marR="0" fontAlgn="base">
              <a:lnSpc>
                <a:spcPct val="90000"/>
              </a:lnSpc>
              <a:spcBef>
                <a:spcPts val="0"/>
              </a:spcBef>
              <a:spcAft>
                <a:spcPts val="600"/>
              </a:spcAft>
            </a:pPr>
            <a:r>
              <a:rPr lang="en-US" sz="1600" dirty="0">
                <a:effectLst/>
              </a:rPr>
              <a:t>In addition to the daily duties of an administrative assistant, admins play a vital role in fostering a sense of camaraderie within the office. They are often the go-to person for team members seeking guidance or assistance. Additionally, they serve as a valuable resource for information and support.  </a:t>
            </a:r>
          </a:p>
          <a:p>
            <a:pPr marR="0" fontAlgn="base">
              <a:lnSpc>
                <a:spcPct val="90000"/>
              </a:lnSpc>
              <a:spcBef>
                <a:spcPts val="0"/>
              </a:spcBef>
              <a:spcAft>
                <a:spcPts val="600"/>
              </a:spcAft>
            </a:pPr>
            <a:r>
              <a:rPr lang="en-US" sz="1600" dirty="0">
                <a:effectLst/>
              </a:rPr>
              <a:t>Administrative assistants possess excellent interpersonal skills and are skilled at building relationships with colleagues at all levels of the organization. They create a welcoming and inclusive environment, making everyone feel valued and appreciated. Their positive attitude and ability to communicate effectively contribute to a harmonious work atmosphere where teamwork and cooperation thrive. </a:t>
            </a:r>
          </a:p>
          <a:p>
            <a:pPr marR="0" fontAlgn="base">
              <a:lnSpc>
                <a:spcPct val="90000"/>
              </a:lnSpc>
              <a:spcBef>
                <a:spcPts val="0"/>
              </a:spcBef>
              <a:spcAft>
                <a:spcPts val="600"/>
              </a:spcAft>
            </a:pPr>
            <a:r>
              <a:rPr lang="en-US" sz="1600" dirty="0">
                <a:effectLst/>
              </a:rPr>
              <a:t>Whether it's organizing team-building activities, mediating conflicts, or simply providing a listening ear, administrative assistants truly are the glue that holds the office together.  </a:t>
            </a:r>
          </a:p>
        </p:txBody>
      </p:sp>
    </p:spTree>
    <p:extLst>
      <p:ext uri="{BB962C8B-B14F-4D97-AF65-F5344CB8AC3E}">
        <p14:creationId xmlns:p14="http://schemas.microsoft.com/office/powerpoint/2010/main" val="1204892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FC3F7-3E49-876C-5F80-5DE1818A17A3}"/>
              </a:ext>
            </a:extLst>
          </p:cNvPr>
          <p:cNvSpPr>
            <a:spLocks noGrp="1"/>
          </p:cNvSpPr>
          <p:nvPr>
            <p:ph type="title"/>
          </p:nvPr>
        </p:nvSpPr>
        <p:spPr>
          <a:xfrm>
            <a:off x="5297762" y="329184"/>
            <a:ext cx="6251110" cy="1783080"/>
          </a:xfrm>
        </p:spPr>
        <p:txBody>
          <a:bodyPr anchor="b">
            <a:normAutofit/>
          </a:bodyPr>
          <a:lstStyle/>
          <a:p>
            <a:r>
              <a:rPr lang="en-US" sz="3000" b="0" i="0" dirty="0">
                <a:effectLst/>
                <a:latin typeface="foco"/>
              </a:rPr>
              <a:t>American Society </a:t>
            </a:r>
            <a:r>
              <a:rPr lang="en-US" sz="3000" b="0" i="1" dirty="0">
                <a:effectLst/>
                <a:latin typeface="foco"/>
              </a:rPr>
              <a:t>of</a:t>
            </a:r>
            <a:r>
              <a:rPr lang="en-US" sz="3000" b="0" i="0" dirty="0">
                <a:effectLst/>
                <a:latin typeface="foco"/>
              </a:rPr>
              <a:t> Administrative Professionals Says</a:t>
            </a:r>
            <a:r>
              <a:rPr lang="en-US" sz="2000" b="0" i="0" dirty="0">
                <a:effectLst/>
                <a:latin typeface="foco"/>
              </a:rPr>
              <a:t>…..</a:t>
            </a:r>
            <a:r>
              <a:rPr lang="en-US" sz="2000" b="0" i="0" dirty="0">
                <a:solidFill>
                  <a:srgbClr val="444444"/>
                </a:solidFill>
                <a:effectLst/>
                <a:latin typeface="foco"/>
              </a:rPr>
              <a:t> </a:t>
            </a:r>
            <a:endParaRPr lang="en-US" sz="3000" dirty="0"/>
          </a:p>
        </p:txBody>
      </p:sp>
      <p:pic>
        <p:nvPicPr>
          <p:cNvPr id="17" name="Picture 16" descr="A blue and black logo&#10;&#10;Description automatically generated">
            <a:extLst>
              <a:ext uri="{FF2B5EF4-FFF2-40B4-BE49-F238E27FC236}">
                <a16:creationId xmlns:a16="http://schemas.microsoft.com/office/drawing/2014/main" id="{3ECEABD5-5254-4E50-A5BE-CA3099749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32" y="680915"/>
            <a:ext cx="3632237" cy="982515"/>
          </a:xfrm>
          <a:prstGeom prst="rect">
            <a:avLst/>
          </a:prstGeom>
        </p:spPr>
      </p:pic>
      <p:sp>
        <p:nvSpPr>
          <p:cNvPr id="4" name="TextBox 3">
            <a:extLst>
              <a:ext uri="{FF2B5EF4-FFF2-40B4-BE49-F238E27FC236}">
                <a16:creationId xmlns:a16="http://schemas.microsoft.com/office/drawing/2014/main" id="{10464F16-821D-8821-BD46-38BCCD922C24}"/>
              </a:ext>
            </a:extLst>
          </p:cNvPr>
          <p:cNvSpPr txBox="1"/>
          <p:nvPr/>
        </p:nvSpPr>
        <p:spPr>
          <a:xfrm>
            <a:off x="0" y="2965674"/>
            <a:ext cx="4657681"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br>
              <a:rPr lang="en-US" sz="1800" b="0" i="0" dirty="0">
                <a:solidFill>
                  <a:srgbClr val="444444"/>
                </a:solidFill>
                <a:effectLst/>
                <a:latin typeface="foco"/>
              </a:rPr>
            </a:br>
            <a:br>
              <a:rPr lang="en-US" sz="2800" dirty="0"/>
            </a:br>
            <a:endParaRPr lang="en-US" dirty="0"/>
          </a:p>
          <a:p>
            <a:endParaRPr lang="en-US" dirty="0"/>
          </a:p>
          <a:p>
            <a:endParaRPr lang="en-US" dirty="0"/>
          </a:p>
        </p:txBody>
      </p:sp>
      <p:pic>
        <p:nvPicPr>
          <p:cNvPr id="6" name="Picture 5">
            <a:extLst>
              <a:ext uri="{FF2B5EF4-FFF2-40B4-BE49-F238E27FC236}">
                <a16:creationId xmlns:a16="http://schemas.microsoft.com/office/drawing/2014/main" id="{EA42E1F4-FB06-381E-7DC9-3120B3679180}"/>
              </a:ext>
            </a:extLst>
          </p:cNvPr>
          <p:cNvPicPr>
            <a:picLocks noChangeAspect="1"/>
          </p:cNvPicPr>
          <p:nvPr/>
        </p:nvPicPr>
        <p:blipFill>
          <a:blip r:embed="rId3"/>
          <a:stretch>
            <a:fillRect/>
          </a:stretch>
        </p:blipFill>
        <p:spPr>
          <a:xfrm>
            <a:off x="163175" y="1663430"/>
            <a:ext cx="3277770" cy="2554021"/>
          </a:xfrm>
          <a:prstGeom prst="rect">
            <a:avLst/>
          </a:prstGeom>
        </p:spPr>
      </p:pic>
      <p:graphicFrame>
        <p:nvGraphicFramePr>
          <p:cNvPr id="245" name="Content Placeholder 4">
            <a:extLst>
              <a:ext uri="{FF2B5EF4-FFF2-40B4-BE49-F238E27FC236}">
                <a16:creationId xmlns:a16="http://schemas.microsoft.com/office/drawing/2014/main" id="{33586373-E036-468B-0840-5D1435C113AF}"/>
              </a:ext>
            </a:extLst>
          </p:cNvPr>
          <p:cNvGraphicFramePr>
            <a:graphicFrameLocks noGrp="1"/>
          </p:cNvGraphicFramePr>
          <p:nvPr>
            <p:ph idx="1"/>
          </p:nvPr>
        </p:nvGraphicFramePr>
        <p:xfrm>
          <a:off x="5297762" y="2840477"/>
          <a:ext cx="6056038" cy="3832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2029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AB7B33-6657-C26D-4BB0-37E75D02E313}"/>
              </a:ext>
            </a:extLst>
          </p:cNvPr>
          <p:cNvSpPr>
            <a:spLocks noGrp="1"/>
          </p:cNvSpPr>
          <p:nvPr>
            <p:ph type="title"/>
          </p:nvPr>
        </p:nvSpPr>
        <p:spPr>
          <a:xfrm>
            <a:off x="4654296" y="329184"/>
            <a:ext cx="6894576" cy="1783080"/>
          </a:xfrm>
        </p:spPr>
        <p:txBody>
          <a:bodyPr anchor="b">
            <a:normAutofit/>
          </a:bodyPr>
          <a:lstStyle/>
          <a:p>
            <a:r>
              <a:rPr lang="en-US" sz="3000" b="0" i="0">
                <a:effectLst/>
                <a:latin typeface="proxima_nova_rgregular"/>
              </a:rPr>
              <a:t>The ability to influence someone successfully is one of the most important and challenging jobs any leader will face.</a:t>
            </a:r>
            <a:br>
              <a:rPr lang="en-US" sz="3000" b="0" i="0">
                <a:effectLst/>
                <a:latin typeface="proxima_nova_rgregular"/>
              </a:rPr>
            </a:br>
            <a:endParaRPr lang="en-US" sz="3000"/>
          </a:p>
        </p:txBody>
      </p:sp>
      <p:pic>
        <p:nvPicPr>
          <p:cNvPr id="12" name="Picture 11" descr="One in a crowd">
            <a:extLst>
              <a:ext uri="{FF2B5EF4-FFF2-40B4-BE49-F238E27FC236}">
                <a16:creationId xmlns:a16="http://schemas.microsoft.com/office/drawing/2014/main" id="{216221CE-BE7E-9108-88E2-8B4542EE127B}"/>
              </a:ext>
            </a:extLst>
          </p:cNvPr>
          <p:cNvPicPr>
            <a:picLocks noChangeAspect="1"/>
          </p:cNvPicPr>
          <p:nvPr/>
        </p:nvPicPr>
        <p:blipFill rotWithShape="1">
          <a:blip r:embed="rId2"/>
          <a:srcRect l="31936" r="23745"/>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25776051-D7AD-B9C5-A56B-145711A66323}"/>
              </a:ext>
            </a:extLst>
          </p:cNvPr>
          <p:cNvSpPr>
            <a:spLocks noGrp="1"/>
          </p:cNvSpPr>
          <p:nvPr>
            <p:ph idx="1"/>
          </p:nvPr>
        </p:nvSpPr>
        <p:spPr>
          <a:xfrm>
            <a:off x="4654296" y="2706624"/>
            <a:ext cx="6894576" cy="3483864"/>
          </a:xfrm>
        </p:spPr>
        <p:txBody>
          <a:bodyPr>
            <a:normAutofit/>
          </a:bodyPr>
          <a:lstStyle/>
          <a:p>
            <a:pPr marL="0" indent="0">
              <a:buNone/>
            </a:pPr>
            <a:r>
              <a:rPr lang="en-US" sz="2200" b="1" i="0">
                <a:effectLst/>
                <a:latin typeface="Google Sans"/>
              </a:rPr>
              <a:t>5 Characteristics Every Good Leader Should Have</a:t>
            </a:r>
            <a:endParaRPr lang="en-US" sz="2200" b="0" i="0">
              <a:effectLst/>
              <a:latin typeface="Google Sans"/>
            </a:endParaRPr>
          </a:p>
          <a:p>
            <a:pPr>
              <a:buFont typeface="Arial" panose="020B0604020202020204" pitchFamily="34" charset="0"/>
              <a:buChar char="•"/>
            </a:pPr>
            <a:r>
              <a:rPr lang="en-US" sz="2200" b="0" i="0">
                <a:effectLst/>
                <a:latin typeface="Google Sans"/>
              </a:rPr>
              <a:t>Decisiveness. The ability to make decisions, particularly when under pressure, is an important skill to master. ...</a:t>
            </a:r>
          </a:p>
          <a:p>
            <a:pPr>
              <a:buFont typeface="Arial" panose="020B0604020202020204" pitchFamily="34" charset="0"/>
              <a:buChar char="•"/>
            </a:pPr>
            <a:r>
              <a:rPr lang="en-US" sz="2200" b="0" i="0">
                <a:effectLst/>
                <a:latin typeface="Google Sans"/>
              </a:rPr>
              <a:t>Trustworthiness. ...</a:t>
            </a:r>
          </a:p>
          <a:p>
            <a:pPr>
              <a:buFont typeface="Arial" panose="020B0604020202020204" pitchFamily="34" charset="0"/>
              <a:buChar char="•"/>
            </a:pPr>
            <a:r>
              <a:rPr lang="en-US" sz="2200" b="0" i="0">
                <a:effectLst/>
                <a:latin typeface="Google Sans"/>
              </a:rPr>
              <a:t>Empowerment of others. ...</a:t>
            </a:r>
          </a:p>
          <a:p>
            <a:pPr>
              <a:buFont typeface="Arial" panose="020B0604020202020204" pitchFamily="34" charset="0"/>
              <a:buChar char="•"/>
            </a:pPr>
            <a:r>
              <a:rPr lang="en-US" sz="2200" b="0" i="0">
                <a:effectLst/>
                <a:latin typeface="Google Sans"/>
              </a:rPr>
              <a:t>Clear communication. ...</a:t>
            </a:r>
          </a:p>
          <a:p>
            <a:pPr>
              <a:buFont typeface="Arial" panose="020B0604020202020204" pitchFamily="34" charset="0"/>
              <a:buChar char="•"/>
            </a:pPr>
            <a:r>
              <a:rPr lang="en-US" sz="2200" b="0" i="0">
                <a:effectLst/>
                <a:latin typeface="Google Sans"/>
              </a:rPr>
              <a:t>Resilience.</a:t>
            </a:r>
          </a:p>
          <a:p>
            <a:endParaRPr lang="en-US" sz="2200"/>
          </a:p>
        </p:txBody>
      </p:sp>
    </p:spTree>
    <p:extLst>
      <p:ext uri="{BB962C8B-B14F-4D97-AF65-F5344CB8AC3E}">
        <p14:creationId xmlns:p14="http://schemas.microsoft.com/office/powerpoint/2010/main" val="976395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F70D-4809-AE11-834F-B275B5EDA43C}"/>
              </a:ext>
            </a:extLst>
          </p:cNvPr>
          <p:cNvSpPr>
            <a:spLocks noGrp="1"/>
          </p:cNvSpPr>
          <p:nvPr>
            <p:ph type="title"/>
          </p:nvPr>
        </p:nvSpPr>
        <p:spPr/>
        <p:txBody>
          <a:bodyPr/>
          <a:lstStyle/>
          <a:p>
            <a:r>
              <a:rPr lang="en-US" dirty="0"/>
              <a:t>Working Definition of Influence</a:t>
            </a:r>
          </a:p>
        </p:txBody>
      </p:sp>
      <p:sp>
        <p:nvSpPr>
          <p:cNvPr id="3" name="Content Placeholder 2">
            <a:extLst>
              <a:ext uri="{FF2B5EF4-FFF2-40B4-BE49-F238E27FC236}">
                <a16:creationId xmlns:a16="http://schemas.microsoft.com/office/drawing/2014/main" id="{81B59805-77DF-556F-306C-E30A982476E3}"/>
              </a:ext>
            </a:extLst>
          </p:cNvPr>
          <p:cNvSpPr>
            <a:spLocks noGrp="1"/>
          </p:cNvSpPr>
          <p:nvPr>
            <p:ph idx="1"/>
          </p:nvPr>
        </p:nvSpPr>
        <p:spPr/>
        <p:txBody>
          <a:bodyPr>
            <a:normAutofit/>
          </a:bodyPr>
          <a:lstStyle/>
          <a:p>
            <a:pPr algn="l"/>
            <a:r>
              <a:rPr lang="en-US" b="0" i="0" dirty="0">
                <a:solidFill>
                  <a:srgbClr val="000000"/>
                </a:solidFill>
                <a:effectLst/>
                <a:latin typeface="Sohne"/>
              </a:rPr>
              <a:t>Influence is the ability to change how someone else behaves or thinks based on </a:t>
            </a:r>
            <a:r>
              <a:rPr lang="en-US" b="1" i="0" dirty="0">
                <a:solidFill>
                  <a:schemeClr val="accent5">
                    <a:lumMod val="75000"/>
                  </a:schemeClr>
                </a:solidFill>
                <a:effectLst/>
                <a:latin typeface="Sohne"/>
              </a:rPr>
              <a:t>persuasion</a:t>
            </a:r>
            <a:r>
              <a:rPr lang="en-US" b="0" i="0" dirty="0">
                <a:solidFill>
                  <a:srgbClr val="000000"/>
                </a:solidFill>
                <a:effectLst/>
                <a:latin typeface="Sohne"/>
              </a:rPr>
              <a:t> instead of authority. </a:t>
            </a:r>
          </a:p>
          <a:p>
            <a:pPr algn="l"/>
            <a:r>
              <a:rPr lang="en-US" b="1" i="0" dirty="0">
                <a:solidFill>
                  <a:schemeClr val="accent5">
                    <a:lumMod val="75000"/>
                  </a:schemeClr>
                </a:solidFill>
                <a:effectLst/>
                <a:latin typeface="Sohne"/>
              </a:rPr>
              <a:t>Unlike power</a:t>
            </a:r>
            <a:r>
              <a:rPr lang="en-US" b="0" i="0" dirty="0">
                <a:solidFill>
                  <a:srgbClr val="000000"/>
                </a:solidFill>
                <a:effectLst/>
                <a:latin typeface="Sohne"/>
              </a:rPr>
              <a:t>, influence doesn’t allow you to directly impact someone’s actions or behavior just by telling them to do something.</a:t>
            </a:r>
          </a:p>
          <a:p>
            <a:pPr algn="l"/>
            <a:r>
              <a:rPr lang="en-US" b="0" i="0" dirty="0">
                <a:solidFill>
                  <a:srgbClr val="000000"/>
                </a:solidFill>
                <a:effectLst/>
                <a:latin typeface="Sohne"/>
              </a:rPr>
              <a:t>Instead, you can influence others into </a:t>
            </a:r>
            <a:r>
              <a:rPr lang="en-US" b="1" i="0" dirty="0">
                <a:solidFill>
                  <a:schemeClr val="accent5">
                    <a:lumMod val="75000"/>
                  </a:schemeClr>
                </a:solidFill>
                <a:effectLst/>
                <a:latin typeface="Sohne"/>
              </a:rPr>
              <a:t>changing</a:t>
            </a:r>
            <a:r>
              <a:rPr lang="en-US" b="0" i="0" dirty="0">
                <a:solidFill>
                  <a:srgbClr val="000000"/>
                </a:solidFill>
                <a:effectLst/>
                <a:latin typeface="Sohne"/>
              </a:rPr>
              <a:t> the way they behave, think, or act using your </a:t>
            </a:r>
            <a:r>
              <a:rPr lang="en-US" b="1" i="0" dirty="0">
                <a:solidFill>
                  <a:schemeClr val="accent1"/>
                </a:solidFill>
                <a:effectLst/>
                <a:latin typeface="Sohne"/>
              </a:rPr>
              <a:t>personal skills</a:t>
            </a:r>
            <a:r>
              <a:rPr lang="en-US" b="0" i="0" dirty="0">
                <a:solidFill>
                  <a:srgbClr val="000000"/>
                </a:solidFill>
                <a:effectLst/>
                <a:latin typeface="Sohne"/>
              </a:rPr>
              <a:t>. These skills include skills of persuasion and </a:t>
            </a:r>
            <a:r>
              <a:rPr lang="en-US" b="1" i="0" dirty="0">
                <a:solidFill>
                  <a:schemeClr val="accent5">
                    <a:lumMod val="75000"/>
                  </a:schemeClr>
                </a:solidFill>
                <a:effectLst/>
                <a:latin typeface="Sohne"/>
              </a:rPr>
              <a:t>inspiration</a:t>
            </a:r>
            <a:r>
              <a:rPr lang="en-US" b="0" i="0" dirty="0">
                <a:solidFill>
                  <a:srgbClr val="000000"/>
                </a:solidFill>
                <a:effectLst/>
                <a:latin typeface="Sohne"/>
              </a:rPr>
              <a:t>.</a:t>
            </a:r>
          </a:p>
          <a:p>
            <a:pPr algn="l"/>
            <a:r>
              <a:rPr lang="en-US" b="1" i="0" dirty="0">
                <a:solidFill>
                  <a:schemeClr val="accent5">
                    <a:lumMod val="75000"/>
                  </a:schemeClr>
                </a:solidFill>
                <a:effectLst/>
                <a:latin typeface="Sohne"/>
              </a:rPr>
              <a:t>Relationships</a:t>
            </a:r>
            <a:r>
              <a:rPr lang="en-US" b="0" i="0" dirty="0">
                <a:solidFill>
                  <a:srgbClr val="000000"/>
                </a:solidFill>
                <a:effectLst/>
                <a:latin typeface="Sohne"/>
              </a:rPr>
              <a:t> will also have an impact on influence. When you have a positive relationship based on trust with your peers, your actions and behaviors will be more likely to influence them.</a:t>
            </a:r>
          </a:p>
          <a:p>
            <a:endParaRPr lang="en-US" dirty="0"/>
          </a:p>
        </p:txBody>
      </p:sp>
    </p:spTree>
    <p:extLst>
      <p:ext uri="{BB962C8B-B14F-4D97-AF65-F5344CB8AC3E}">
        <p14:creationId xmlns:p14="http://schemas.microsoft.com/office/powerpoint/2010/main" val="2445289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fcc5063-f55c-4f40-b6b8-b845f6b3019f}" enabled="0" method="" siteId="{2fcc5063-f55c-4f40-b6b8-b845f6b3019f}" removed="1"/>
</clbl:labelList>
</file>

<file path=docProps/app.xml><?xml version="1.0" encoding="utf-8"?>
<Properties xmlns="http://schemas.openxmlformats.org/officeDocument/2006/extended-properties" xmlns:vt="http://schemas.openxmlformats.org/officeDocument/2006/docPropsVTypes">
  <TotalTime>2753</TotalTime>
  <Words>1156</Words>
  <Application>Microsoft Macintosh PowerPoint</Application>
  <PresentationFormat>Widescreen</PresentationFormat>
  <Paragraphs>106</Paragraphs>
  <Slides>17</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Alata</vt:lpstr>
      <vt:lpstr>Aptos</vt:lpstr>
      <vt:lpstr>Arial</vt:lpstr>
      <vt:lpstr>Calibri</vt:lpstr>
      <vt:lpstr>Calibri Light</vt:lpstr>
      <vt:lpstr>Canva Sans Bold</vt:lpstr>
      <vt:lpstr>Canva Sans Bold Italics</vt:lpstr>
      <vt:lpstr>Canva Sans Italics</vt:lpstr>
      <vt:lpstr>foco</vt:lpstr>
      <vt:lpstr>futura-pt</vt:lpstr>
      <vt:lpstr>Google Sans</vt:lpstr>
      <vt:lpstr>proxima_nova_rgregular</vt:lpstr>
      <vt:lpstr>Sohne</vt:lpstr>
      <vt:lpstr>Office Theme</vt:lpstr>
      <vt:lpstr>Leadership for Lunch</vt:lpstr>
      <vt:lpstr>PowerPoint Presentation</vt:lpstr>
      <vt:lpstr>Agenda</vt:lpstr>
      <vt:lpstr>PowerPoint Presentation</vt:lpstr>
      <vt:lpstr>Looking Inward</vt:lpstr>
      <vt:lpstr>PowerPoint Presentation</vt:lpstr>
      <vt:lpstr>American Society of Administrative Professionals Says….. </vt:lpstr>
      <vt:lpstr>The ability to influence someone successfully is one of the most important and challenging jobs any leader will face. </vt:lpstr>
      <vt:lpstr>Working Definition of Influence</vt:lpstr>
      <vt:lpstr> Burnout &amp; Resilience</vt:lpstr>
      <vt:lpstr>PowerPoint Presentation</vt:lpstr>
      <vt:lpstr>Practice Self-Compassion, Mindfulness, and Reflection</vt:lpstr>
      <vt:lpstr>PowerPoint Presentation</vt:lpstr>
      <vt:lpstr>PowerPoint Presentation</vt:lpstr>
      <vt:lpstr>PowerPoint Presentation</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Retreat</dc:title>
  <dc:creator>Fenton, Kate</dc:creator>
  <cp:lastModifiedBy>Liz Lafond</cp:lastModifiedBy>
  <cp:revision>8</cp:revision>
  <dcterms:created xsi:type="dcterms:W3CDTF">2021-09-13T17:50:42Z</dcterms:created>
  <dcterms:modified xsi:type="dcterms:W3CDTF">2024-04-24T18:08:32Z</dcterms:modified>
</cp:coreProperties>
</file>