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layfair Display"/>
      <p:regular r:id="rId27"/>
      <p:bold r:id="rId28"/>
      <p:italic r:id="rId29"/>
      <p:boldItalic r:id="rId30"/>
    </p:embeddedFont>
    <p:embeddedFont>
      <p:font typeface="Arial Black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Black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4aad42db3_0_5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2b4aad42db3_0_540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4aad42db3_0_500:notes"/>
          <p:cNvSpPr/>
          <p:nvPr>
            <p:ph idx="2" type="sldImg"/>
          </p:nvPr>
        </p:nvSpPr>
        <p:spPr>
          <a:xfrm>
            <a:off x="708711" y="1142614"/>
            <a:ext cx="5440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b4aad42db3_0_50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50" spcFirstLastPara="1" rIns="91250" wrap="square" tIns="4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b4aad42db3_0_5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00" lIns="91250" spcFirstLastPara="1" rIns="91250" wrap="square" tIns="4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5d571338b_0_3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b5d571338b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b5d571338b_0_3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4aad42db3_0_485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b4aad42db3_0_4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b4aad42db3_0_485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4aad42db3_0_494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4aad42db3_0_4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b4aad42db3_0_49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4aad42db3_0_507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b4aad42db3_0_5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4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2" marL="901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Key Legislation and Regulations [next]</a:t>
            </a:r>
            <a:endParaRPr/>
          </a:p>
          <a:p>
            <a:pPr indent="0" lvl="2" marL="901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policies you need to have. [next]</a:t>
            </a:r>
            <a:endParaRPr/>
          </a:p>
          <a:p>
            <a:pPr indent="0" lvl="2" marL="901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are the Roles and Responsibilities for School Committees [next]</a:t>
            </a:r>
            <a:endParaRPr/>
          </a:p>
          <a:p>
            <a:pPr indent="0" lvl="2" marL="901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Dealing with parents. </a:t>
            </a:r>
            <a:endParaRPr/>
          </a:p>
          <a:p>
            <a:pPr indent="0" lvl="2" marL="901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2" marL="901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Jim is going to lead you on a very brief poll to see what, if any, special education experience you have.   </a:t>
            </a:r>
            <a:endParaRPr/>
          </a:p>
          <a:p>
            <a:pPr indent="0" lvl="2" marL="901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2" marL="901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2" marL="901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[CHANGE SLIDE]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b4aad42db3_0_507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4aad42db3_0_520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b4aad42db3_0_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b4aad42db3_0_520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4aad42db3_0_514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b4aad42db3_0_5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b4aad42db3_0_51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4aad42db3_0_526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b4aad42db3_0_5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b4aad42db3_0_526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4aad42db3_0_606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b4aad42db3_0_6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b4aad42db3_0_606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4aad42db3_0_279:notes"/>
          <p:cNvSpPr/>
          <p:nvPr>
            <p:ph idx="2" type="sldImg"/>
          </p:nvPr>
        </p:nvSpPr>
        <p:spPr>
          <a:xfrm>
            <a:off x="708711" y="1142614"/>
            <a:ext cx="5440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b4aad42db3_0_279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50" spcFirstLastPara="1" rIns="91250" wrap="square" tIns="4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2b4aad42db3_0_2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00" lIns="91250" spcFirstLastPara="1" rIns="91250" wrap="square" tIns="4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4aad42db3_0_69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2b4aad42db3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b4aad42db3_0_69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4aad42db3_0_612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2b4aad42db3_0_6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b4aad42db3_0_612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4aad42db3_0_355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50" spcFirstLastPara="1" rIns="91250" wrap="square" tIns="4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b4aad42db3_0_355:notes"/>
          <p:cNvSpPr/>
          <p:nvPr>
            <p:ph idx="2" type="sldImg"/>
          </p:nvPr>
        </p:nvSpPr>
        <p:spPr>
          <a:xfrm>
            <a:off x="708711" y="1142614"/>
            <a:ext cx="5440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4aad42db3_0_211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4aad42db3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2b4aad42db3_0_211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4aad42db3_0_75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b4aad42db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b4aad42db3_0_75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4aad42db3_0_445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4aad42db3_0_4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b4aad42db3_0_445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4aad42db3_0_143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b4aad42db3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b4aad42db3_0_143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4aad42db3_0_451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b4aad42db3_0_4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b4aad42db3_0_451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4aad42db3_0_471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4aad42db3_0_4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b4aad42db3_0_471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4aad42db3_0_478:notes"/>
          <p:cNvSpPr/>
          <p:nvPr>
            <p:ph idx="2" type="sldImg"/>
          </p:nvPr>
        </p:nvSpPr>
        <p:spPr>
          <a:xfrm>
            <a:off x="701964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b4aad42db3_0_4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b4aad42db3_0_478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Slide">
  <p:cSld name="Sec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377789" y="1676102"/>
            <a:ext cx="5993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298"/>
              </a:buClr>
              <a:buSzPts val="4400"/>
              <a:buFont typeface="Arial Black"/>
              <a:buNone/>
              <a:defRPr b="0" sz="4400">
                <a:solidFill>
                  <a:srgbClr val="0A429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377789" y="4502765"/>
            <a:ext cx="48135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859FA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lvl="2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lvl="3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lvl="4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lvl="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377825" y="363141"/>
            <a:ext cx="6259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64B5F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Big Point Layout">
  <p:cSld name="Heading and Big Point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628650" y="1457325"/>
            <a:ext cx="78867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609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Char char="●"/>
              <a:defRPr sz="6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628650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1" sz="4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Slide Light Layout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623888" y="1072142"/>
            <a:ext cx="78867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298"/>
              </a:buClr>
              <a:buSzPts val="6000"/>
              <a:buFont typeface="Arial Black"/>
              <a:buNone/>
              <a:defRPr sz="6000">
                <a:solidFill>
                  <a:srgbClr val="0A42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623888" y="2903324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800">
                <a:solidFill>
                  <a:srgbClr val="0365D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 Header (Top Bar)">
  <p:cSld name="Subsection Header (Top Bar)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623888" y="928688"/>
            <a:ext cx="7886700" cy="21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 Black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623888" y="3343275"/>
            <a:ext cx="78867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d List w/ Animation">
  <p:cSld name="Titled List w/ Anima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Slide Dark Layout">
  <p:cSld name="Main Title Slide Dark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623888" y="3003341"/>
            <a:ext cx="80058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92C0F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A8A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66" name="Google Shape;66;p18"/>
          <p:cNvSpPr txBox="1"/>
          <p:nvPr>
            <p:ph type="title"/>
          </p:nvPr>
        </p:nvSpPr>
        <p:spPr>
          <a:xfrm>
            <a:off x="623889" y="1571625"/>
            <a:ext cx="74724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 Black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6.jpg"/><Relationship Id="rId7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oo.gl/maps/RcV8vu6dtCQSiEN38" TargetMode="External"/><Relationship Id="rId4" Type="http://schemas.openxmlformats.org/officeDocument/2006/relationships/hyperlink" Target="https://goo.gl/maps/RcV8vu6dtCQSiEN38" TargetMode="External"/><Relationship Id="rId5" Type="http://schemas.openxmlformats.org/officeDocument/2006/relationships/hyperlink" Target="https://goo.gl/maps/RcV8vu6dtCQSiEN3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2597994" y="3227300"/>
            <a:ext cx="39480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MASC Learning Lunch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Friday, February 2, 2024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2" name="Google Shape;72;p19"/>
          <p:cNvSpPr txBox="1"/>
          <p:nvPr>
            <p:ph type="title"/>
          </p:nvPr>
        </p:nvSpPr>
        <p:spPr>
          <a:xfrm>
            <a:off x="835800" y="641775"/>
            <a:ext cx="7472400" cy="21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A4298"/>
              </a:buClr>
              <a:buSzPts val="4400"/>
              <a:buFont typeface="Arial"/>
              <a:buNone/>
            </a:pPr>
            <a:r>
              <a:rPr b="1" lang="en" sz="4900">
                <a:solidFill>
                  <a:srgbClr val="92C0F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 2 ½ Overrides</a:t>
            </a:r>
            <a:br>
              <a:rPr b="1" lang="en" sz="4900">
                <a:solidFill>
                  <a:srgbClr val="92C0F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4900">
                <a:solidFill>
                  <a:srgbClr val="92C0F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en" sz="4900">
                <a:solidFill>
                  <a:srgbClr val="92C0F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 Overview</a:t>
            </a:r>
            <a:endParaRPr b="1" sz="5700">
              <a:solidFill>
                <a:srgbClr val="92C0F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4572000" y="339200"/>
            <a:ext cx="4158900" cy="4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Including, </a:t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but not limited to:</a:t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800"/>
              <a:buFont typeface="Playfair Display"/>
              <a:buChar char="❏"/>
            </a:pPr>
            <a:r>
              <a:rPr b="1" lang="en" sz="2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Email</a:t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800"/>
              <a:buFont typeface="Playfair Display"/>
              <a:buChar char="❏"/>
            </a:pPr>
            <a:r>
              <a:rPr b="1" lang="en" sz="2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Copiers/Paper</a:t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800"/>
              <a:buFont typeface="Playfair Display"/>
              <a:buChar char="❏"/>
            </a:pPr>
            <a:r>
              <a:rPr b="1" lang="en" sz="2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Physical Spaces</a:t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800"/>
              <a:buFont typeface="Playfair Display"/>
              <a:buChar char="❏"/>
            </a:pPr>
            <a:r>
              <a:rPr b="1" lang="en" sz="2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Distribution Lists</a:t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556000" y="339200"/>
            <a:ext cx="2605500" cy="4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 NOT:</a:t>
            </a:r>
            <a:endParaRPr b="1" sz="3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 district resources for the override effort.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/>
        </p:nvSpPr>
        <p:spPr>
          <a:xfrm>
            <a:off x="253450" y="941300"/>
            <a:ext cx="874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0" y="1011475"/>
            <a:ext cx="9144000" cy="3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1" lang="en" sz="1900">
                <a:solidFill>
                  <a:srgbClr val="0000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“Specifically, elected officials and appointed policy-makers may take official actions concerning ballot questions relating to their particular areas </a:t>
            </a:r>
            <a:endParaRPr b="1" sz="19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of official responsibility.”</a:t>
            </a:r>
            <a:endParaRPr b="1" sz="19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Font typeface="Playfair Display"/>
              <a:buChar char="-"/>
            </a:pPr>
            <a:r>
              <a:rPr b="1" lang="en" sz="1900">
                <a:solidFill>
                  <a:srgbClr val="0000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MA.gov Ethics Commission Advisory 11-1</a:t>
            </a:r>
            <a:endParaRPr b="1" sz="19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Public Employee Political Activity </a:t>
            </a:r>
            <a:endParaRPr b="1" sz="19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Playfair Display"/>
              <a:buChar char="❏"/>
            </a:pPr>
            <a:r>
              <a:rPr b="1" lang="en" sz="2000">
                <a:solidFill>
                  <a:srgbClr val="0000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Take an official position as you would on a warrant at town meeting.</a:t>
            </a:r>
            <a:endParaRPr b="1" sz="20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Playfair Display"/>
              <a:buChar char="❏"/>
            </a:pPr>
            <a:r>
              <a:rPr b="1" lang="en" sz="2000">
                <a:solidFill>
                  <a:srgbClr val="0000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Write letters as a committee member in support.</a:t>
            </a:r>
            <a:endParaRPr b="1" sz="20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Playfair Display"/>
              <a:buChar char="❏"/>
            </a:pPr>
            <a:r>
              <a:rPr b="1" lang="en" sz="2000">
                <a:solidFill>
                  <a:srgbClr val="0000FF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When in doubt - consult your legal counsel!</a:t>
            </a:r>
            <a:endParaRPr b="1" sz="16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404725" y="271975"/>
            <a:ext cx="42528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Can We Do?</a:t>
            </a:r>
            <a:endParaRPr b="1" sz="34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/>
        </p:nvSpPr>
        <p:spPr>
          <a:xfrm>
            <a:off x="455150" y="440075"/>
            <a:ext cx="41169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Step #1 - Organize</a:t>
            </a:r>
            <a:endParaRPr b="1" sz="34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690475" y="1062000"/>
            <a:ext cx="68916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1800"/>
              <a:buFont typeface="Playfair Display"/>
              <a:buChar char="❏"/>
            </a:pP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Form a Ballot Committee</a:t>
            </a:r>
            <a:endParaRPr b="1" sz="1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1800"/>
              <a:buFont typeface="Playfair Display"/>
              <a:buChar char="❏"/>
            </a:pP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Volunteers who will work together to advocate and educate on behalf of the override.</a:t>
            </a:r>
            <a:endParaRPr b="1" sz="1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1800"/>
              <a:buFont typeface="Playfair Display"/>
              <a:buChar char="❏"/>
            </a:pP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</a:t>
            </a: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egister it with the town/state.</a:t>
            </a:r>
            <a:endParaRPr b="1" sz="1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1800"/>
              <a:buFont typeface="Playfair Display"/>
              <a:buChar char="❏"/>
            </a:pP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Choose a Steering Committee</a:t>
            </a:r>
            <a:endParaRPr b="1" sz="1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1800"/>
              <a:buFont typeface="Playfair Display"/>
              <a:buChar char="❏"/>
            </a:pP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Smaller group of volunteers who will </a:t>
            </a: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the lead on organizing and delegating.</a:t>
            </a:r>
            <a:endParaRPr b="1" sz="1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1800"/>
              <a:buFont typeface="Playfair Display"/>
              <a:buChar char="❏"/>
            </a:pP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Designate a Treasurer</a:t>
            </a:r>
            <a:endParaRPr b="1" sz="1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1800"/>
              <a:buFont typeface="Playfair Display"/>
              <a:buChar char="❏"/>
            </a:pP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person responsible for all of the financial paperwork associated with lawn signs, printing, mailing, etc. and will o</a:t>
            </a: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pen a bank account.</a:t>
            </a:r>
            <a:endParaRPr b="1" sz="1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337475" y="1633500"/>
            <a:ext cx="7782600" cy="3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000"/>
              <a:buFont typeface="Playfair Display"/>
              <a:buChar char="❏"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 is this override necessary?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000"/>
              <a:buFont typeface="Playfair Display"/>
              <a:buChar char="❏"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Who will benefit?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000"/>
              <a:buFont typeface="Playfair Display"/>
              <a:buChar char="❏"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is the alternative if it is not passed?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000"/>
              <a:buFont typeface="Playfair Display"/>
              <a:buChar char="❏"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</a:t>
            </a: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resources</a:t>
            </a: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are available for residents who might struggle with an increase in taxes?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000"/>
              <a:buFont typeface="Playfair Display"/>
              <a:buChar char="❏"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Create FAQs, and Myths/Myths Busted 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455150" y="440075"/>
            <a:ext cx="53955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Step #2 - Tell Your Story</a:t>
            </a:r>
            <a:endParaRPr b="1" sz="34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253450" y="941300"/>
            <a:ext cx="874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9927" y="79873"/>
            <a:ext cx="1964325" cy="48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9900" y="2359525"/>
            <a:ext cx="3129975" cy="234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4788" y="343462"/>
            <a:ext cx="2220199" cy="16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200" y="495400"/>
            <a:ext cx="2516974" cy="325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455150" y="440075"/>
            <a:ext cx="67740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Step #3 - Educate and Advocate</a:t>
            </a:r>
            <a:endParaRPr b="1" sz="34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5" name="Google Shape;175;p33"/>
          <p:cNvSpPr txBox="1"/>
          <p:nvPr/>
        </p:nvSpPr>
        <p:spPr>
          <a:xfrm>
            <a:off x="724100" y="1246875"/>
            <a:ext cx="6858000" cy="30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Outreach:</a:t>
            </a:r>
            <a:b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Website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Emails to friends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Letters to the editor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Videos on local; CAT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Postcards/mailers/reminders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Lawn signs &amp; car signs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Visibility events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/>
        </p:nvSpPr>
        <p:spPr>
          <a:xfrm>
            <a:off x="455150" y="440075"/>
            <a:ext cx="67740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Step #3 - Educate and Advocate</a:t>
            </a:r>
            <a:endParaRPr b="1" sz="34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2" name="Google Shape;182;p34"/>
          <p:cNvSpPr txBox="1"/>
          <p:nvPr/>
        </p:nvSpPr>
        <p:spPr>
          <a:xfrm>
            <a:off x="690475" y="1246900"/>
            <a:ext cx="6891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Recruiting: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 commit to vote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Lawn signs hosting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Emails to friends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Postcard/ mailing help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Sign holding at town meetings/polls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Text reminders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Speakers at town meeting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/>
        </p:nvSpPr>
        <p:spPr>
          <a:xfrm>
            <a:off x="455150" y="440075"/>
            <a:ext cx="67740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Step #3 - Educate and Advocate</a:t>
            </a:r>
            <a:endParaRPr b="1" sz="34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9" name="Google Shape;189;p35"/>
          <p:cNvSpPr txBox="1"/>
          <p:nvPr/>
        </p:nvSpPr>
        <p:spPr>
          <a:xfrm>
            <a:off x="572800" y="1126200"/>
            <a:ext cx="6891600" cy="28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Other things to consider:</a:t>
            </a:r>
            <a:b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Road show tour of community spaces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Senior Center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Library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Coffee shops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Childcare at town meeting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/>
        </p:nvSpPr>
        <p:spPr>
          <a:xfrm>
            <a:off x="455150" y="440075"/>
            <a:ext cx="65049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Do We Do All That?</a:t>
            </a:r>
            <a:endParaRPr b="1" sz="4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6" name="Google Shape;196;p36"/>
          <p:cNvSpPr txBox="1"/>
          <p:nvPr/>
        </p:nvSpPr>
        <p:spPr>
          <a:xfrm>
            <a:off x="606425" y="1062000"/>
            <a:ext cx="68916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Create subcommittees to work on: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Online and print graphics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Email &amp; online outreach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Postcards &amp; mailers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Lawn sign distribution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Childcare at town meeting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Sign holders and speakers at town meeting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/>
        </p:nvSpPr>
        <p:spPr>
          <a:xfrm>
            <a:off x="4119600" y="93975"/>
            <a:ext cx="5024400" cy="4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6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MA.gov</a:t>
            </a:r>
            <a:endParaRPr b="1" sz="26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600"/>
              <a:buFont typeface="Playfair Display"/>
              <a:buChar char="❏"/>
            </a:pPr>
            <a:r>
              <a:rPr b="1" lang="en" sz="26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Proposition 2 ½ </a:t>
            </a:r>
            <a:endParaRPr b="1" sz="26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6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Overrides and Exclusions</a:t>
            </a:r>
            <a:endParaRPr b="1" sz="26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6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6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K-PLaw.com/resources</a:t>
            </a:r>
            <a:endParaRPr b="1" sz="26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600"/>
              <a:buFont typeface="Playfair Display"/>
              <a:buChar char="❏"/>
            </a:pPr>
            <a:r>
              <a:rPr b="1" lang="en" sz="26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 2 ½ Override - A Practical Guide</a:t>
            </a:r>
            <a:endParaRPr b="1" sz="26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6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6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DOR Reports:</a:t>
            </a:r>
            <a:endParaRPr b="1" sz="26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3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dlsgateway.dor.state.ma.us/reports</a:t>
            </a:r>
            <a:endParaRPr b="1" sz="23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387900" y="1784775"/>
            <a:ext cx="27567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Resources:</a:t>
            </a:r>
            <a:endParaRPr b="1" sz="3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88775" y="961125"/>
            <a:ext cx="55134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We Will Cover:</a:t>
            </a:r>
            <a:endParaRPr b="1" sz="37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9" name="Google Shape;79;p20"/>
          <p:cNvSpPr txBox="1"/>
          <p:nvPr/>
        </p:nvSpPr>
        <p:spPr>
          <a:xfrm>
            <a:off x="120100" y="1949825"/>
            <a:ext cx="5513400" cy="22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Background on Proposition 2 ½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2200"/>
              <a:buFont typeface="Playfair Display"/>
              <a:buChar char="❏"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Strategies From Successful Districts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/>
        </p:nvSpPr>
        <p:spPr>
          <a:xfrm>
            <a:off x="421100" y="315825"/>
            <a:ext cx="83418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Massachusetts Association of School Committees</a:t>
            </a:r>
            <a:br>
              <a:rPr b="1" lang="en" sz="2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en" sz="2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MASC.org</a:t>
            </a:r>
            <a:endParaRPr b="1" sz="24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D47A1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One McKinley Square</a:t>
            </a:r>
            <a:br>
              <a:rPr lang="en" sz="2400">
                <a:solidFill>
                  <a:srgbClr val="0D47A1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" sz="2400">
                <a:solidFill>
                  <a:srgbClr val="0D47A1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Boston, MA 02109</a:t>
            </a:r>
            <a:br>
              <a:rPr lang="en" sz="2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617-523-8454</a:t>
            </a:r>
            <a:endParaRPr b="1" sz="2400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b="1" lang="en" sz="2400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en" sz="2400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Alicia (Curtin) Mallon</a:t>
            </a:r>
            <a:endParaRPr b="1" sz="2400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MASC Field Director/Search Coordinator</a:t>
            </a:r>
            <a:endParaRPr sz="2400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AMallon@MASC.org</a:t>
            </a:r>
            <a:endParaRPr sz="2400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(978) 729-1117</a:t>
            </a:r>
            <a:endParaRPr sz="2400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F3E4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/>
        </p:nvSpPr>
        <p:spPr>
          <a:xfrm>
            <a:off x="186225" y="456875"/>
            <a:ext cx="55134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is Prop 2 ½?</a:t>
            </a:r>
            <a:endParaRPr b="1" sz="37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21"/>
          <p:cNvSpPr txBox="1"/>
          <p:nvPr/>
        </p:nvSpPr>
        <p:spPr>
          <a:xfrm>
            <a:off x="387925" y="1280500"/>
            <a:ext cx="7782600" cy="3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Proposition 2 ½  is the name most commonly used to </a:t>
            </a: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describe</a:t>
            </a: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the law that determine the amount communities are limited to when raising taxes in the state of Massachusetts.  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Passed in 1980, </a:t>
            </a: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proponents</a:t>
            </a: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intended it to be a guardrail against taxes rising too quickly and by unchecked amounts.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 uses each municipalities’ finances to calculate the levy </a:t>
            </a: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ceiling</a:t>
            </a: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levy limit, and levy.</a:t>
            </a: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/>
        </p:nvSpPr>
        <p:spPr>
          <a:xfrm>
            <a:off x="0" y="974925"/>
            <a:ext cx="84897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community’s LEVY CEILING is determined by calculating 2.5 percent of the total full and fair cash value of taxable real and personal property in the community.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LEVY LIMIT is the maximum the levy can be in a given year.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limit is based on the previous year’s limit plus certain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allowable increases.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</a:t>
            </a: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LEVY is the amount the community can raise through the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property tax. The levy can be any amount up to the levy limit.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3" name="Google Shape;93;p22"/>
          <p:cNvSpPr txBox="1"/>
          <p:nvPr/>
        </p:nvSpPr>
        <p:spPr>
          <a:xfrm>
            <a:off x="152625" y="0"/>
            <a:ext cx="39501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Is A Levy?</a:t>
            </a:r>
            <a:endParaRPr b="1" sz="37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/>
        </p:nvSpPr>
        <p:spPr>
          <a:xfrm>
            <a:off x="186225" y="456875"/>
            <a:ext cx="65553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Is An Override?</a:t>
            </a:r>
            <a:endParaRPr b="1" sz="37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0" name="Google Shape;100;p23"/>
          <p:cNvSpPr txBox="1"/>
          <p:nvPr/>
        </p:nvSpPr>
        <p:spPr>
          <a:xfrm>
            <a:off x="337475" y="1616675"/>
            <a:ext cx="77826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 OVERRIDE allows a community to raise taxes by more than 2 ½ percent.  </a:t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Communities will propose an override for a variety of reasons - to increase first responder staff, to fund a major project, or to increase the budget allotment of the schools.</a:t>
            </a: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000" y="1616700"/>
            <a:ext cx="4857950" cy="28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 txBox="1"/>
          <p:nvPr/>
        </p:nvSpPr>
        <p:spPr>
          <a:xfrm>
            <a:off x="303875" y="372825"/>
            <a:ext cx="65049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the Levy Ceiling Rises:</a:t>
            </a:r>
            <a:endParaRPr b="1" sz="2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24"/>
          <p:cNvSpPr txBox="1"/>
          <p:nvPr/>
        </p:nvSpPr>
        <p:spPr>
          <a:xfrm>
            <a:off x="6808775" y="4459975"/>
            <a:ext cx="22188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Source: MA DOR</a:t>
            </a:r>
            <a:endParaRPr b="1" sz="18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/>
        </p:nvSpPr>
        <p:spPr>
          <a:xfrm>
            <a:off x="253450" y="941300"/>
            <a:ext cx="874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672300" y="0"/>
            <a:ext cx="77994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does an Override Get Passed?</a:t>
            </a:r>
            <a:endParaRPr b="1" sz="37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892175" y="826675"/>
            <a:ext cx="7579500" cy="3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“Two separate steps are required: (1) town meeting or city council must appropriate funds and (2) voters of the city or town must approve a ballot question. 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Either step may be taken first. Typically policy or timing issues dictate which order is preferable. 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 towns only, if the required election will occur after the town meeting, the appropriation may (but need not) be made contingent upon passage of a Proposition 2 ½ ballot question. “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Source:  K-PLaw.com</a:t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2574"/>
            <a:ext cx="8839201" cy="40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/>
        </p:nvSpPr>
        <p:spPr>
          <a:xfrm>
            <a:off x="253450" y="941300"/>
            <a:ext cx="874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724000" y="1393650"/>
            <a:ext cx="7799400" cy="23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 my town has decided </a:t>
            </a:r>
            <a:endParaRPr b="1" sz="37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try to pass an override.</a:t>
            </a:r>
            <a:endParaRPr b="1" sz="37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Now what?</a:t>
            </a:r>
            <a:endParaRPr b="1" sz="3700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