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layfair Display"/>
      <p:regular r:id="rId17"/>
      <p:bold r:id="rId18"/>
      <p:italic r:id="rId19"/>
      <p:boldItalic r:id="rId20"/>
    </p:embeddedFont>
    <p:embeddedFont>
      <p:font typeface="Montserrat"/>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regular.fntdata"/><Relationship Id="rId16" Type="http://schemas.openxmlformats.org/officeDocument/2006/relationships/slide" Target="slides/slide11.xml"/><Relationship Id="rId19" Type="http://schemas.openxmlformats.org/officeDocument/2006/relationships/font" Target="fonts/PlayfairDisplay-italic.fntdata"/><Relationship Id="rId18" Type="http://schemas.openxmlformats.org/officeDocument/2006/relationships/font" Target="fonts/PlayfairDi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9807adc677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9807adc677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9807adc677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9807adc677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9807adc677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9807adc677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807adc6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807adc6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9807adc677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9807adc677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807adc67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807adc67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807adc677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807adc677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807adc677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9807adc677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9807adc677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9807adc677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807adc67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807adc67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weymouthschools.org/district/weymouth-special-education-parent-advisory-council-sepac" TargetMode="External"/><Relationship Id="rId4" Type="http://schemas.openxmlformats.org/officeDocument/2006/relationships/hyperlink" Target="https://sepacwestford.wixsite.com/my-site" TargetMode="External"/><Relationship Id="rId5" Type="http://schemas.openxmlformats.org/officeDocument/2006/relationships/hyperlink" Target="https://worcesterschools.org/student-support/multilingual-education/english-learner-parent-advisory-council-elpac/" TargetMode="External"/><Relationship Id="rId6" Type="http://schemas.openxmlformats.org/officeDocument/2006/relationships/hyperlink" Target="https://www.brookline.k12.ma.us/Page/251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doe.mass.edu/" TargetMode="External"/><Relationship Id="rId4" Type="http://schemas.openxmlformats.org/officeDocument/2006/relationships/hyperlink" Target="https://fcsn.org/" TargetMode="External"/><Relationship Id="rId5" Type="http://schemas.openxmlformats.org/officeDocument/2006/relationships/hyperlink" Target="https://fcsn.org/masspac/" TargetMode="External"/><Relationship Id="rId6" Type="http://schemas.openxmlformats.org/officeDocument/2006/relationships/hyperlink" Target="https://fcsn.org/wp-content/uploads/sites/2/2022/05/English-Learners-and-ELPACs.pdf" TargetMode="External"/><Relationship Id="rId7" Type="http://schemas.openxmlformats.org/officeDocument/2006/relationships/hyperlink" Target="https://sepacawarenessma.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11700" y="315825"/>
            <a:ext cx="8520600" cy="197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5820"/>
              <a:t>Liaising</a:t>
            </a:r>
            <a:r>
              <a:rPr lang="en" sz="5820"/>
              <a:t> With Your PACs</a:t>
            </a:r>
            <a:endParaRPr sz="5820"/>
          </a:p>
        </p:txBody>
      </p:sp>
      <p:sp>
        <p:nvSpPr>
          <p:cNvPr id="59" name="Google Shape;59;p13"/>
          <p:cNvSpPr txBox="1"/>
          <p:nvPr>
            <p:ph idx="1" type="subTitle"/>
          </p:nvPr>
        </p:nvSpPr>
        <p:spPr>
          <a:xfrm>
            <a:off x="178800" y="3128200"/>
            <a:ext cx="5957400" cy="1015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Tapping in to a Resource for Equity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Local SEPACs and ELPACs</a:t>
            </a:r>
            <a:endParaRPr/>
          </a:p>
        </p:txBody>
      </p:sp>
      <p:sp>
        <p:nvSpPr>
          <p:cNvPr id="117" name="Google Shape;117;p2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77500" lnSpcReduction="10000"/>
          </a:bodyPr>
          <a:lstStyle/>
          <a:p>
            <a:pPr indent="0" lvl="0" marL="0" rtl="0" algn="l">
              <a:lnSpc>
                <a:spcPct val="100000"/>
              </a:lnSpc>
              <a:spcBef>
                <a:spcPts val="0"/>
              </a:spcBef>
              <a:spcAft>
                <a:spcPts val="0"/>
              </a:spcAft>
              <a:buNone/>
            </a:pPr>
            <a:r>
              <a:rPr lang="en" sz="2150">
                <a:latin typeface="Oswald"/>
                <a:ea typeface="Oswald"/>
                <a:cs typeface="Oswald"/>
                <a:sym typeface="Oswald"/>
              </a:rPr>
              <a:t>Weymouth Public Schools’ SEPAC</a:t>
            </a:r>
            <a:br>
              <a:rPr lang="en" sz="2150">
                <a:latin typeface="Oswald"/>
                <a:ea typeface="Oswald"/>
                <a:cs typeface="Oswald"/>
                <a:sym typeface="Oswald"/>
              </a:rPr>
            </a:br>
            <a:r>
              <a:rPr lang="en" sz="2150" u="sng">
                <a:solidFill>
                  <a:schemeClr val="hlink"/>
                </a:solidFill>
                <a:latin typeface="Oswald"/>
                <a:ea typeface="Oswald"/>
                <a:cs typeface="Oswald"/>
                <a:sym typeface="Oswald"/>
                <a:hlinkClick r:id="rId3"/>
              </a:rPr>
              <a:t>https://www.weymouthschools.org/district/weymouth-special-education-parent-advisory-council-sepac</a:t>
            </a:r>
            <a:endParaRPr sz="2150">
              <a:latin typeface="Oswald"/>
              <a:ea typeface="Oswald"/>
              <a:cs typeface="Oswald"/>
              <a:sym typeface="Oswald"/>
            </a:endParaRPr>
          </a:p>
          <a:p>
            <a:pPr indent="0" lvl="0" marL="0" rtl="0" algn="l">
              <a:lnSpc>
                <a:spcPct val="100000"/>
              </a:lnSpc>
              <a:spcBef>
                <a:spcPts val="1200"/>
              </a:spcBef>
              <a:spcAft>
                <a:spcPts val="0"/>
              </a:spcAft>
              <a:buClr>
                <a:schemeClr val="dk2"/>
              </a:buClr>
              <a:buSzPct val="51162"/>
              <a:buFont typeface="Arial"/>
              <a:buNone/>
            </a:pPr>
            <a:r>
              <a:rPr lang="en" sz="2150">
                <a:latin typeface="Oswald"/>
                <a:ea typeface="Oswald"/>
                <a:cs typeface="Oswald"/>
                <a:sym typeface="Oswald"/>
              </a:rPr>
              <a:t>Westford Public Schools’ SEPAC</a:t>
            </a:r>
            <a:br>
              <a:rPr lang="en" sz="2150">
                <a:latin typeface="Oswald"/>
                <a:ea typeface="Oswald"/>
                <a:cs typeface="Oswald"/>
                <a:sym typeface="Oswald"/>
              </a:rPr>
            </a:br>
            <a:r>
              <a:rPr lang="en" sz="2150" u="sng">
                <a:solidFill>
                  <a:schemeClr val="hlink"/>
                </a:solidFill>
                <a:latin typeface="Oswald"/>
                <a:ea typeface="Oswald"/>
                <a:cs typeface="Oswald"/>
                <a:sym typeface="Oswald"/>
                <a:hlinkClick r:id="rId4"/>
              </a:rPr>
              <a:t>https://sepacwestford.wixsite.com/my-site</a:t>
            </a:r>
            <a:br>
              <a:rPr lang="en" sz="2150">
                <a:latin typeface="Oswald"/>
                <a:ea typeface="Oswald"/>
                <a:cs typeface="Oswald"/>
                <a:sym typeface="Oswald"/>
              </a:rPr>
            </a:br>
            <a:br>
              <a:rPr lang="en" sz="2150">
                <a:latin typeface="Oswald"/>
                <a:ea typeface="Oswald"/>
                <a:cs typeface="Oswald"/>
                <a:sym typeface="Oswald"/>
              </a:rPr>
            </a:br>
            <a:r>
              <a:rPr lang="en" sz="2150">
                <a:latin typeface="Oswald"/>
                <a:ea typeface="Oswald"/>
                <a:cs typeface="Oswald"/>
                <a:sym typeface="Oswald"/>
              </a:rPr>
              <a:t>Worcester Public Schools’ ELPAC</a:t>
            </a:r>
            <a:br>
              <a:rPr lang="en" sz="2150">
                <a:latin typeface="Oswald"/>
                <a:ea typeface="Oswald"/>
                <a:cs typeface="Oswald"/>
                <a:sym typeface="Oswald"/>
              </a:rPr>
            </a:br>
            <a:r>
              <a:rPr lang="en" sz="2150" u="sng">
                <a:solidFill>
                  <a:schemeClr val="accent5"/>
                </a:solidFill>
                <a:latin typeface="Oswald"/>
                <a:ea typeface="Oswald"/>
                <a:cs typeface="Oswald"/>
                <a:sym typeface="Oswald"/>
                <a:hlinkClick r:id="rId5">
                  <a:extLst>
                    <a:ext uri="{A12FA001-AC4F-418D-AE19-62706E023703}">
                      <ahyp:hlinkClr val="tx"/>
                    </a:ext>
                  </a:extLst>
                </a:hlinkClick>
              </a:rPr>
              <a:t>https://worcesterschools.org/student-support/multilingual-education/english-learner-parent-advisory-council-elpac/</a:t>
            </a:r>
            <a:endParaRPr sz="2150">
              <a:latin typeface="Oswald"/>
              <a:ea typeface="Oswald"/>
              <a:cs typeface="Oswald"/>
              <a:sym typeface="Oswald"/>
            </a:endParaRPr>
          </a:p>
          <a:p>
            <a:pPr indent="0" lvl="0" marL="0" rtl="0" algn="l">
              <a:spcBef>
                <a:spcPts val="1200"/>
              </a:spcBef>
              <a:spcAft>
                <a:spcPts val="0"/>
              </a:spcAft>
              <a:buNone/>
            </a:pPr>
            <a:r>
              <a:rPr lang="en" sz="2150">
                <a:latin typeface="Oswald"/>
                <a:ea typeface="Oswald"/>
                <a:cs typeface="Oswald"/>
                <a:sym typeface="Oswald"/>
              </a:rPr>
              <a:t>Brookline Public Schools’ ELPAC</a:t>
            </a:r>
            <a:br>
              <a:rPr lang="en" sz="2150">
                <a:latin typeface="Oswald"/>
                <a:ea typeface="Oswald"/>
                <a:cs typeface="Oswald"/>
                <a:sym typeface="Oswald"/>
              </a:rPr>
            </a:br>
            <a:r>
              <a:rPr lang="en" sz="2150" u="sng">
                <a:solidFill>
                  <a:schemeClr val="hlink"/>
                </a:solidFill>
                <a:latin typeface="Oswald"/>
                <a:ea typeface="Oswald"/>
                <a:cs typeface="Oswald"/>
                <a:sym typeface="Oswald"/>
                <a:hlinkClick r:id="rId6"/>
              </a:rPr>
              <a:t>https://www.brookline.k12.ma.us/Page/2512</a:t>
            </a:r>
            <a:endParaRPr sz="2150">
              <a:latin typeface="Oswald"/>
              <a:ea typeface="Oswald"/>
              <a:cs typeface="Oswald"/>
              <a:sym typeface="Oswald"/>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2823275" y="1106775"/>
            <a:ext cx="3057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Questions/Comments?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We Are</a:t>
            </a:r>
            <a:endParaRPr/>
          </a:p>
        </p:txBody>
      </p:sp>
      <p:sp>
        <p:nvSpPr>
          <p:cNvPr id="65" name="Google Shape;65;p14"/>
          <p:cNvSpPr txBox="1"/>
          <p:nvPr>
            <p:ph idx="1" type="body"/>
          </p:nvPr>
        </p:nvSpPr>
        <p:spPr>
          <a:xfrm>
            <a:off x="311700" y="1017725"/>
            <a:ext cx="8520600" cy="39003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1200"/>
              </a:spcAft>
              <a:buSzPts val="688"/>
              <a:buNone/>
            </a:pPr>
            <a:r>
              <a:rPr b="1" lang="en" sz="1300">
                <a:latin typeface="Oswald"/>
                <a:ea typeface="Oswald"/>
                <a:cs typeface="Oswald"/>
                <a:sym typeface="Oswald"/>
              </a:rPr>
              <a:t>Alicia Curtin Mallon - Westford, MA</a:t>
            </a:r>
            <a:br>
              <a:rPr lang="en" sz="1300">
                <a:latin typeface="Oswald"/>
                <a:ea typeface="Oswald"/>
                <a:cs typeface="Oswald"/>
                <a:sym typeface="Oswald"/>
              </a:rPr>
            </a:br>
            <a:r>
              <a:rPr lang="en" sz="1300">
                <a:latin typeface="Oswald"/>
                <a:ea typeface="Oswald"/>
                <a:cs typeface="Oswald"/>
                <a:sym typeface="Oswald"/>
              </a:rPr>
              <a:t>Past SEPAC board member, past Westford School Committee member</a:t>
            </a:r>
            <a:br>
              <a:rPr lang="en" sz="1300">
                <a:latin typeface="Oswald"/>
                <a:ea typeface="Oswald"/>
                <a:cs typeface="Oswald"/>
                <a:sym typeface="Oswald"/>
              </a:rPr>
            </a:br>
            <a:r>
              <a:rPr lang="en" sz="1300">
                <a:latin typeface="Oswald"/>
                <a:ea typeface="Oswald"/>
                <a:cs typeface="Oswald"/>
                <a:sym typeface="Oswald"/>
              </a:rPr>
              <a:t>Current School Committee Member - Nashoba Valley Technical High School</a:t>
            </a:r>
            <a:br>
              <a:rPr lang="en" sz="1300">
                <a:latin typeface="Oswald"/>
                <a:ea typeface="Oswald"/>
                <a:cs typeface="Oswald"/>
                <a:sym typeface="Oswald"/>
              </a:rPr>
            </a:br>
            <a:r>
              <a:rPr lang="en" sz="1300">
                <a:latin typeface="Oswald"/>
                <a:ea typeface="Oswald"/>
                <a:cs typeface="Oswald"/>
                <a:sym typeface="Oswald"/>
              </a:rPr>
              <a:t>Author of a bill that proposes expanding SEPAC and ELPAC inclusion </a:t>
            </a:r>
            <a:br>
              <a:rPr lang="en" sz="1300">
                <a:latin typeface="Oswald"/>
                <a:ea typeface="Oswald"/>
                <a:cs typeface="Oswald"/>
                <a:sym typeface="Oswald"/>
              </a:rPr>
            </a:br>
            <a:r>
              <a:rPr lang="en" sz="1300">
                <a:latin typeface="Oswald"/>
                <a:ea typeface="Oswald"/>
                <a:cs typeface="Oswald"/>
                <a:sym typeface="Oswald"/>
              </a:rPr>
              <a:t>State House testimony for Special Education Support</a:t>
            </a:r>
            <a:br>
              <a:rPr lang="en" sz="1300">
                <a:latin typeface="Oswald"/>
                <a:ea typeface="Oswald"/>
                <a:cs typeface="Oswald"/>
                <a:sym typeface="Oswald"/>
              </a:rPr>
            </a:br>
            <a:r>
              <a:rPr lang="en" sz="1300">
                <a:latin typeface="Oswald"/>
                <a:ea typeface="Oswald"/>
                <a:cs typeface="Oswald"/>
                <a:sym typeface="Oswald"/>
              </a:rPr>
              <a:t>Co-Author of the Proclamation for SEPAC Awareness</a:t>
            </a:r>
            <a:br>
              <a:rPr lang="en" sz="1300">
                <a:latin typeface="Oswald"/>
                <a:ea typeface="Oswald"/>
                <a:cs typeface="Oswald"/>
                <a:sym typeface="Oswald"/>
              </a:rPr>
            </a:br>
            <a:r>
              <a:rPr lang="en" sz="1300">
                <a:latin typeface="Oswald"/>
                <a:ea typeface="Oswald"/>
                <a:cs typeface="Oswald"/>
                <a:sym typeface="Oswald"/>
              </a:rPr>
              <a:t>Co-founder of the Coalition for SEPAC Awareness, MA Chapter</a:t>
            </a:r>
            <a:br>
              <a:rPr lang="en" sz="1300">
                <a:latin typeface="Oswald"/>
                <a:ea typeface="Oswald"/>
                <a:cs typeface="Oswald"/>
                <a:sym typeface="Oswald"/>
              </a:rPr>
            </a:br>
            <a:r>
              <a:rPr lang="en" sz="1300">
                <a:latin typeface="Oswald"/>
                <a:ea typeface="Oswald"/>
                <a:cs typeface="Oswald"/>
                <a:sym typeface="Oswald"/>
              </a:rPr>
              <a:t>MASC Field Director</a:t>
            </a:r>
            <a:br>
              <a:rPr lang="en" sz="1325">
                <a:latin typeface="Oswald"/>
                <a:ea typeface="Oswald"/>
                <a:cs typeface="Oswald"/>
                <a:sym typeface="Oswald"/>
              </a:rPr>
            </a:br>
            <a:br>
              <a:rPr lang="en" sz="1325">
                <a:latin typeface="Oswald"/>
                <a:ea typeface="Oswald"/>
                <a:cs typeface="Oswald"/>
                <a:sym typeface="Oswald"/>
              </a:rPr>
            </a:br>
            <a:r>
              <a:rPr b="1" lang="en" sz="1300">
                <a:latin typeface="Oswald"/>
                <a:ea typeface="Oswald"/>
                <a:cs typeface="Oswald"/>
                <a:sym typeface="Oswald"/>
              </a:rPr>
              <a:t>Laurie McCarron - Chelmsford, MA</a:t>
            </a:r>
            <a:br>
              <a:rPr lang="en" sz="1300">
                <a:latin typeface="Oswald"/>
                <a:ea typeface="Oswald"/>
                <a:cs typeface="Oswald"/>
                <a:sym typeface="Oswald"/>
              </a:rPr>
            </a:br>
            <a:r>
              <a:rPr lang="en" sz="1300">
                <a:latin typeface="Oswald"/>
                <a:ea typeface="Oswald"/>
                <a:cs typeface="Oswald"/>
                <a:sym typeface="Oswald"/>
              </a:rPr>
              <a:t>PAC-to-PAC co-founder and admin</a:t>
            </a:r>
            <a:br>
              <a:rPr lang="en" sz="1300">
                <a:latin typeface="Oswald"/>
                <a:ea typeface="Oswald"/>
                <a:cs typeface="Oswald"/>
                <a:sym typeface="Oswald"/>
              </a:rPr>
            </a:br>
            <a:r>
              <a:rPr lang="en" sz="1300">
                <a:latin typeface="Oswald"/>
                <a:ea typeface="Oswald"/>
                <a:cs typeface="Oswald"/>
                <a:sym typeface="Oswald"/>
              </a:rPr>
              <a:t>Past SEPAC board member and current parent member MA Special Education Panel</a:t>
            </a:r>
            <a:br>
              <a:rPr lang="en" sz="1300">
                <a:latin typeface="Oswald"/>
                <a:ea typeface="Oswald"/>
                <a:cs typeface="Oswald"/>
                <a:sym typeface="Oswald"/>
              </a:rPr>
            </a:br>
            <a:r>
              <a:rPr lang="en" sz="1300">
                <a:latin typeface="Oswald"/>
                <a:ea typeface="Oswald"/>
                <a:cs typeface="Oswald"/>
                <a:sym typeface="Oswald"/>
              </a:rPr>
              <a:t>MFOFC alumni </a:t>
            </a:r>
            <a:br>
              <a:rPr lang="en" sz="1300">
                <a:latin typeface="Oswald"/>
                <a:ea typeface="Oswald"/>
                <a:cs typeface="Oswald"/>
                <a:sym typeface="Oswald"/>
              </a:rPr>
            </a:br>
            <a:r>
              <a:rPr lang="en" sz="1300">
                <a:latin typeface="Oswald"/>
                <a:ea typeface="Oswald"/>
                <a:cs typeface="Oswald"/>
                <a:sym typeface="Oswald"/>
              </a:rPr>
              <a:t>Special Education Parent Trainings</a:t>
            </a:r>
            <a:br>
              <a:rPr lang="en" sz="1300">
                <a:latin typeface="Oswald"/>
                <a:ea typeface="Oswald"/>
                <a:cs typeface="Oswald"/>
                <a:sym typeface="Oswald"/>
              </a:rPr>
            </a:br>
            <a:r>
              <a:rPr lang="en" sz="1300">
                <a:latin typeface="Oswald"/>
                <a:ea typeface="Oswald"/>
                <a:cs typeface="Oswald"/>
                <a:sym typeface="Oswald"/>
              </a:rPr>
              <a:t>State House testimony for Special Education Support</a:t>
            </a:r>
            <a:br>
              <a:rPr lang="en" sz="1300">
                <a:latin typeface="Oswald"/>
                <a:ea typeface="Oswald"/>
                <a:cs typeface="Oswald"/>
                <a:sym typeface="Oswald"/>
              </a:rPr>
            </a:br>
            <a:r>
              <a:rPr lang="en" sz="1300">
                <a:latin typeface="Oswald"/>
                <a:ea typeface="Oswald"/>
                <a:cs typeface="Oswald"/>
                <a:sym typeface="Oswald"/>
              </a:rPr>
              <a:t>Co-Author of the Proclamation for SEPAC Awareness</a:t>
            </a:r>
            <a:br>
              <a:rPr lang="en" sz="1300">
                <a:latin typeface="Oswald"/>
                <a:ea typeface="Oswald"/>
                <a:cs typeface="Oswald"/>
                <a:sym typeface="Oswald"/>
              </a:rPr>
            </a:br>
            <a:r>
              <a:rPr lang="en" sz="1300">
                <a:latin typeface="Oswald"/>
                <a:ea typeface="Oswald"/>
                <a:cs typeface="Oswald"/>
                <a:sym typeface="Oswald"/>
              </a:rPr>
              <a:t>Co-founder of the Coalition for SEPAC Awareness, MA Chapter</a:t>
            </a:r>
            <a:br>
              <a:rPr lang="en" sz="1300">
                <a:latin typeface="Oswald"/>
                <a:ea typeface="Oswald"/>
                <a:cs typeface="Oswald"/>
                <a:sym typeface="Oswald"/>
              </a:rPr>
            </a:br>
            <a:br>
              <a:rPr lang="en" sz="1325">
                <a:latin typeface="Oswald"/>
                <a:ea typeface="Oswald"/>
                <a:cs typeface="Oswald"/>
                <a:sym typeface="Oswald"/>
              </a:rPr>
            </a:br>
            <a:r>
              <a:rPr b="1" lang="en" sz="1300">
                <a:latin typeface="Oswald"/>
                <a:ea typeface="Oswald"/>
                <a:cs typeface="Oswald"/>
                <a:sym typeface="Oswald"/>
              </a:rPr>
              <a:t>Kathy Healy Norton - Westford, MA</a:t>
            </a:r>
            <a:br>
              <a:rPr lang="en" sz="1300">
                <a:latin typeface="Oswald"/>
                <a:ea typeface="Oswald"/>
                <a:cs typeface="Oswald"/>
                <a:sym typeface="Oswald"/>
              </a:rPr>
            </a:br>
            <a:r>
              <a:rPr lang="en" sz="1300">
                <a:latin typeface="Oswald"/>
                <a:ea typeface="Oswald"/>
                <a:cs typeface="Oswald"/>
                <a:sym typeface="Oswald"/>
              </a:rPr>
              <a:t>PAC-to-PAC co-founder and admin</a:t>
            </a:r>
            <a:br>
              <a:rPr lang="en" sz="1300">
                <a:latin typeface="Oswald"/>
                <a:ea typeface="Oswald"/>
                <a:cs typeface="Oswald"/>
                <a:sym typeface="Oswald"/>
              </a:rPr>
            </a:br>
            <a:r>
              <a:rPr lang="en" sz="1300">
                <a:latin typeface="Oswald"/>
                <a:ea typeface="Oswald"/>
                <a:cs typeface="Oswald"/>
                <a:sym typeface="Oswald"/>
              </a:rPr>
              <a:t>Past Westford SEPAC board member</a:t>
            </a:r>
            <a:br>
              <a:rPr lang="en" sz="1300">
                <a:latin typeface="Oswald"/>
                <a:ea typeface="Oswald"/>
                <a:cs typeface="Oswald"/>
                <a:sym typeface="Oswald"/>
              </a:rPr>
            </a:br>
            <a:r>
              <a:rPr lang="en" sz="1300">
                <a:latin typeface="Oswald"/>
                <a:ea typeface="Oswald"/>
                <a:cs typeface="Oswald"/>
                <a:sym typeface="Oswald"/>
              </a:rPr>
              <a:t>State House testimony for Special Education Support</a:t>
            </a:r>
            <a:br>
              <a:rPr lang="en" sz="1300">
                <a:latin typeface="Oswald"/>
                <a:ea typeface="Oswald"/>
                <a:cs typeface="Oswald"/>
                <a:sym typeface="Oswald"/>
              </a:rPr>
            </a:br>
            <a:r>
              <a:rPr lang="en" sz="1300">
                <a:latin typeface="Oswald"/>
                <a:ea typeface="Oswald"/>
                <a:cs typeface="Oswald"/>
                <a:sym typeface="Oswald"/>
              </a:rPr>
              <a:t>Co-Author of the Proclamation for SEPAC Awareness</a:t>
            </a:r>
            <a:br>
              <a:rPr lang="en" sz="1300">
                <a:latin typeface="Oswald"/>
                <a:ea typeface="Oswald"/>
                <a:cs typeface="Oswald"/>
                <a:sym typeface="Oswald"/>
              </a:rPr>
            </a:br>
            <a:r>
              <a:rPr lang="en" sz="1300">
                <a:latin typeface="Oswald"/>
                <a:ea typeface="Oswald"/>
                <a:cs typeface="Oswald"/>
                <a:sym typeface="Oswald"/>
              </a:rPr>
              <a:t>Co-founder of the Coalition for SEPAC Awareness, MA Chapter</a:t>
            </a:r>
            <a:endParaRPr sz="1300"/>
          </a:p>
        </p:txBody>
      </p:sp>
      <p:pic>
        <p:nvPicPr>
          <p:cNvPr id="66" name="Google Shape;66;p14"/>
          <p:cNvPicPr preferRelativeResize="0"/>
          <p:nvPr/>
        </p:nvPicPr>
        <p:blipFill rotWithShape="1">
          <a:blip r:embed="rId3">
            <a:alphaModFix/>
          </a:blip>
          <a:srcRect b="24998" l="0" r="0" t="0"/>
          <a:stretch/>
        </p:blipFill>
        <p:spPr>
          <a:xfrm>
            <a:off x="5835325" y="325175"/>
            <a:ext cx="2661900" cy="236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We Will Cover:</a:t>
            </a:r>
            <a:endParaRPr/>
          </a:p>
        </p:txBody>
      </p:sp>
      <p:sp>
        <p:nvSpPr>
          <p:cNvPr id="72" name="Google Shape;72;p1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Font typeface="Oswald"/>
              <a:buChar char="❏"/>
            </a:pPr>
            <a:r>
              <a:rPr lang="en" sz="2200">
                <a:latin typeface="Oswald"/>
                <a:ea typeface="Oswald"/>
                <a:cs typeface="Oswald"/>
                <a:sym typeface="Oswald"/>
              </a:rPr>
              <a:t>School Committee Responsibilities</a:t>
            </a:r>
            <a:endParaRPr sz="2200">
              <a:latin typeface="Oswald"/>
              <a:ea typeface="Oswald"/>
              <a:cs typeface="Oswald"/>
              <a:sym typeface="Oswald"/>
            </a:endParaRPr>
          </a:p>
          <a:p>
            <a:pPr indent="-368300" lvl="0" marL="457200" rtl="0" algn="l">
              <a:lnSpc>
                <a:spcPct val="115000"/>
              </a:lnSpc>
              <a:spcBef>
                <a:spcPts val="0"/>
              </a:spcBef>
              <a:spcAft>
                <a:spcPts val="0"/>
              </a:spcAft>
              <a:buSzPts val="2200"/>
              <a:buFont typeface="Oswald"/>
              <a:buChar char="❏"/>
            </a:pPr>
            <a:r>
              <a:rPr lang="en" sz="2200">
                <a:latin typeface="Oswald"/>
                <a:ea typeface="Oswald"/>
                <a:cs typeface="Oswald"/>
                <a:sym typeface="Oswald"/>
              </a:rPr>
              <a:t>What is a SEPAC?</a:t>
            </a:r>
            <a:endParaRPr sz="2200">
              <a:latin typeface="Oswald"/>
              <a:ea typeface="Oswald"/>
              <a:cs typeface="Oswald"/>
              <a:sym typeface="Oswald"/>
            </a:endParaRPr>
          </a:p>
          <a:p>
            <a:pPr indent="-368300" lvl="0" marL="457200" rtl="0" algn="l">
              <a:lnSpc>
                <a:spcPct val="115000"/>
              </a:lnSpc>
              <a:spcBef>
                <a:spcPts val="0"/>
              </a:spcBef>
              <a:spcAft>
                <a:spcPts val="0"/>
              </a:spcAft>
              <a:buSzPts val="2200"/>
              <a:buFont typeface="Oswald"/>
              <a:buChar char="❏"/>
            </a:pPr>
            <a:r>
              <a:rPr lang="en" sz="2200">
                <a:latin typeface="Oswald"/>
                <a:ea typeface="Oswald"/>
                <a:cs typeface="Oswald"/>
                <a:sym typeface="Oswald"/>
              </a:rPr>
              <a:t>What is an ELPAC?</a:t>
            </a:r>
            <a:endParaRPr sz="2200">
              <a:latin typeface="Oswald"/>
              <a:ea typeface="Oswald"/>
              <a:cs typeface="Oswald"/>
              <a:sym typeface="Oswald"/>
            </a:endParaRPr>
          </a:p>
          <a:p>
            <a:pPr indent="-368300" lvl="0" marL="457200" rtl="0" algn="l">
              <a:lnSpc>
                <a:spcPct val="115000"/>
              </a:lnSpc>
              <a:spcBef>
                <a:spcPts val="0"/>
              </a:spcBef>
              <a:spcAft>
                <a:spcPts val="0"/>
              </a:spcAft>
              <a:buSzPts val="2200"/>
              <a:buFont typeface="Oswald"/>
              <a:buChar char="❏"/>
            </a:pPr>
            <a:r>
              <a:rPr lang="en" sz="2200">
                <a:latin typeface="Oswald"/>
                <a:ea typeface="Oswald"/>
                <a:cs typeface="Oswald"/>
                <a:sym typeface="Oswald"/>
              </a:rPr>
              <a:t>The Role of SEPACs and ELPACs</a:t>
            </a:r>
            <a:endParaRPr sz="2200">
              <a:latin typeface="Oswald"/>
              <a:ea typeface="Oswald"/>
              <a:cs typeface="Oswald"/>
              <a:sym typeface="Oswald"/>
            </a:endParaRPr>
          </a:p>
          <a:p>
            <a:pPr indent="-368300" lvl="0" marL="457200" rtl="0" algn="l">
              <a:lnSpc>
                <a:spcPct val="115000"/>
              </a:lnSpc>
              <a:spcBef>
                <a:spcPts val="0"/>
              </a:spcBef>
              <a:spcAft>
                <a:spcPts val="0"/>
              </a:spcAft>
              <a:buSzPts val="2200"/>
              <a:buFont typeface="Oswald"/>
              <a:buChar char="❏"/>
            </a:pPr>
            <a:r>
              <a:rPr lang="en" sz="2200">
                <a:latin typeface="Oswald"/>
                <a:ea typeface="Oswald"/>
                <a:cs typeface="Oswald"/>
                <a:sym typeface="Oswald"/>
              </a:rPr>
              <a:t>Engaging your PACs</a:t>
            </a:r>
            <a:endParaRPr sz="2200">
              <a:latin typeface="Oswald"/>
              <a:ea typeface="Oswald"/>
              <a:cs typeface="Oswald"/>
              <a:sym typeface="Oswald"/>
            </a:endParaRPr>
          </a:p>
          <a:p>
            <a:pPr indent="-368300" lvl="0" marL="457200" rtl="0" algn="l">
              <a:lnSpc>
                <a:spcPct val="115000"/>
              </a:lnSpc>
              <a:spcBef>
                <a:spcPts val="0"/>
              </a:spcBef>
              <a:spcAft>
                <a:spcPts val="0"/>
              </a:spcAft>
              <a:buSzPts val="2200"/>
              <a:buFont typeface="Oswald"/>
              <a:buChar char="❏"/>
            </a:pPr>
            <a:r>
              <a:rPr lang="en" sz="2200">
                <a:latin typeface="Oswald"/>
                <a:ea typeface="Oswald"/>
                <a:cs typeface="Oswald"/>
                <a:sym typeface="Oswald"/>
              </a:rPr>
              <a:t>Resources</a:t>
            </a:r>
            <a:endParaRPr sz="2200">
              <a:latin typeface="Oswald"/>
              <a:ea typeface="Oswald"/>
              <a:cs typeface="Oswald"/>
              <a:sym typeface="Oswald"/>
            </a:endParaRPr>
          </a:p>
          <a:p>
            <a:pPr indent="-368300" lvl="0" marL="457200" rtl="0" algn="l">
              <a:lnSpc>
                <a:spcPct val="115000"/>
              </a:lnSpc>
              <a:spcBef>
                <a:spcPts val="0"/>
              </a:spcBef>
              <a:spcAft>
                <a:spcPts val="0"/>
              </a:spcAft>
              <a:buSzPts val="2200"/>
              <a:buFont typeface="Oswald"/>
              <a:buChar char="❏"/>
            </a:pPr>
            <a:r>
              <a:rPr lang="en" sz="2200">
                <a:latin typeface="Oswald"/>
                <a:ea typeface="Oswald"/>
                <a:cs typeface="Oswald"/>
                <a:sym typeface="Oswald"/>
              </a:rPr>
              <a:t>Questions/Comments</a:t>
            </a:r>
            <a:endParaRPr sz="2200">
              <a:latin typeface="Oswald"/>
              <a:ea typeface="Oswald"/>
              <a:cs typeface="Oswald"/>
              <a:sym typeface="Oswald"/>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School Committee Responsibilities</a:t>
            </a:r>
            <a:endParaRPr/>
          </a:p>
        </p:txBody>
      </p:sp>
      <p:sp>
        <p:nvSpPr>
          <p:cNvPr id="78" name="Google Shape;78;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10000"/>
          </a:bodyPr>
          <a:lstStyle/>
          <a:p>
            <a:pPr indent="-374650" lvl="0" marL="457200" rtl="0" algn="l">
              <a:lnSpc>
                <a:spcPct val="115000"/>
              </a:lnSpc>
              <a:spcBef>
                <a:spcPts val="0"/>
              </a:spcBef>
              <a:spcAft>
                <a:spcPts val="0"/>
              </a:spcAft>
              <a:buClr>
                <a:srgbClr val="000000"/>
              </a:buClr>
              <a:buSzPts val="2300"/>
              <a:buFont typeface="Oswald"/>
              <a:buChar char="❏"/>
            </a:pPr>
            <a:r>
              <a:rPr lang="en" sz="2300">
                <a:solidFill>
                  <a:srgbClr val="000000"/>
                </a:solidFill>
                <a:latin typeface="Oswald"/>
                <a:ea typeface="Oswald"/>
                <a:cs typeface="Oswald"/>
                <a:sym typeface="Oswald"/>
              </a:rPr>
              <a:t>Establish district policies</a:t>
            </a:r>
            <a:endParaRPr b="1" sz="2700">
              <a:solidFill>
                <a:srgbClr val="000000"/>
              </a:solidFill>
              <a:latin typeface="Oswald"/>
              <a:ea typeface="Oswald"/>
              <a:cs typeface="Oswald"/>
              <a:sym typeface="Oswald"/>
            </a:endParaRPr>
          </a:p>
          <a:p>
            <a:pPr indent="-374650" lvl="0" marL="457200" rtl="0" algn="l">
              <a:lnSpc>
                <a:spcPct val="115000"/>
              </a:lnSpc>
              <a:spcBef>
                <a:spcPts val="0"/>
              </a:spcBef>
              <a:spcAft>
                <a:spcPts val="0"/>
              </a:spcAft>
              <a:buClr>
                <a:srgbClr val="000000"/>
              </a:buClr>
              <a:buSzPts val="2300"/>
              <a:buFont typeface="Oswald"/>
              <a:buChar char="❏"/>
            </a:pPr>
            <a:r>
              <a:rPr lang="en" sz="2300">
                <a:solidFill>
                  <a:srgbClr val="000000"/>
                </a:solidFill>
                <a:latin typeface="Oswald"/>
                <a:ea typeface="Oswald"/>
                <a:cs typeface="Oswald"/>
                <a:sym typeface="Oswald"/>
              </a:rPr>
              <a:t>Establish equitable district budget</a:t>
            </a:r>
            <a:endParaRPr b="1" sz="2700">
              <a:solidFill>
                <a:srgbClr val="000000"/>
              </a:solidFill>
              <a:latin typeface="Oswald"/>
              <a:ea typeface="Oswald"/>
              <a:cs typeface="Oswald"/>
              <a:sym typeface="Oswald"/>
            </a:endParaRPr>
          </a:p>
          <a:p>
            <a:pPr indent="-374650" lvl="0" marL="457200" rtl="0" algn="l">
              <a:lnSpc>
                <a:spcPct val="115000"/>
              </a:lnSpc>
              <a:spcBef>
                <a:spcPts val="0"/>
              </a:spcBef>
              <a:spcAft>
                <a:spcPts val="0"/>
              </a:spcAft>
              <a:buClr>
                <a:srgbClr val="000000"/>
              </a:buClr>
              <a:buSzPts val="2300"/>
              <a:buFont typeface="Oswald"/>
              <a:buChar char="❏"/>
            </a:pPr>
            <a:r>
              <a:rPr lang="en" sz="2300">
                <a:solidFill>
                  <a:srgbClr val="000000"/>
                </a:solidFill>
                <a:latin typeface="Oswald"/>
                <a:ea typeface="Oswald"/>
                <a:cs typeface="Oswald"/>
                <a:sym typeface="Oswald"/>
              </a:rPr>
              <a:t>Confirm superintendent’s recommendation for special education director</a:t>
            </a:r>
            <a:endParaRPr sz="2300">
              <a:solidFill>
                <a:srgbClr val="000000"/>
              </a:solidFill>
              <a:latin typeface="Oswald"/>
              <a:ea typeface="Oswald"/>
              <a:cs typeface="Oswald"/>
              <a:sym typeface="Oswald"/>
            </a:endParaRPr>
          </a:p>
          <a:p>
            <a:pPr indent="-374650" lvl="0" marL="457200" rtl="0" algn="l">
              <a:lnSpc>
                <a:spcPct val="115000"/>
              </a:lnSpc>
              <a:spcBef>
                <a:spcPts val="0"/>
              </a:spcBef>
              <a:spcAft>
                <a:spcPts val="0"/>
              </a:spcAft>
              <a:buClr>
                <a:srgbClr val="000000"/>
              </a:buClr>
              <a:buSzPts val="2300"/>
              <a:buFont typeface="Oswald"/>
              <a:buChar char="❏"/>
            </a:pPr>
            <a:r>
              <a:rPr lang="en" sz="2300">
                <a:solidFill>
                  <a:srgbClr val="000000"/>
                </a:solidFill>
                <a:latin typeface="Oswald"/>
                <a:ea typeface="Oswald"/>
                <a:cs typeface="Oswald"/>
                <a:sym typeface="Oswald"/>
              </a:rPr>
              <a:t>Liase with SEPACs and ELPACs</a:t>
            </a:r>
            <a:endParaRPr sz="2300">
              <a:solidFill>
                <a:srgbClr val="000000"/>
              </a:solidFill>
              <a:latin typeface="Oswald"/>
              <a:ea typeface="Oswald"/>
              <a:cs typeface="Oswald"/>
              <a:sym typeface="Oswald"/>
            </a:endParaRPr>
          </a:p>
          <a:p>
            <a:pPr indent="0" lvl="0" marL="0" rtl="0" algn="l">
              <a:lnSpc>
                <a:spcPct val="90000"/>
              </a:lnSpc>
              <a:spcBef>
                <a:spcPts val="0"/>
              </a:spcBef>
              <a:spcAft>
                <a:spcPts val="0"/>
              </a:spcAft>
              <a:buNone/>
            </a:pPr>
            <a:br>
              <a:rPr lang="en" sz="2300">
                <a:solidFill>
                  <a:srgbClr val="000000"/>
                </a:solidFill>
                <a:latin typeface="Oswald"/>
                <a:ea typeface="Oswald"/>
                <a:cs typeface="Oswald"/>
                <a:sym typeface="Oswald"/>
              </a:rPr>
            </a:br>
            <a:r>
              <a:rPr lang="en" sz="2300">
                <a:solidFill>
                  <a:srgbClr val="000000"/>
                </a:solidFill>
                <a:latin typeface="Oswald"/>
                <a:ea typeface="Oswald"/>
                <a:cs typeface="Oswald"/>
                <a:sym typeface="Oswald"/>
              </a:rPr>
              <a:t>To be able to…</a:t>
            </a:r>
            <a:br>
              <a:rPr lang="en" sz="2300">
                <a:solidFill>
                  <a:srgbClr val="000000"/>
                </a:solidFill>
                <a:latin typeface="Oswald"/>
                <a:ea typeface="Oswald"/>
                <a:cs typeface="Oswald"/>
                <a:sym typeface="Oswald"/>
              </a:rPr>
            </a:br>
            <a:endParaRPr sz="2300">
              <a:solidFill>
                <a:srgbClr val="000000"/>
              </a:solidFill>
              <a:latin typeface="Oswald"/>
              <a:ea typeface="Oswald"/>
              <a:cs typeface="Oswald"/>
              <a:sym typeface="Oswald"/>
            </a:endParaRPr>
          </a:p>
          <a:p>
            <a:pPr indent="0" lvl="0" marL="0" rtl="0" algn="l">
              <a:lnSpc>
                <a:spcPct val="90000"/>
              </a:lnSpc>
              <a:spcBef>
                <a:spcPts val="0"/>
              </a:spcBef>
              <a:spcAft>
                <a:spcPts val="0"/>
              </a:spcAft>
              <a:buNone/>
            </a:pPr>
            <a:r>
              <a:rPr lang="en" sz="2300">
                <a:solidFill>
                  <a:srgbClr val="000000"/>
                </a:solidFill>
                <a:latin typeface="Oswald"/>
                <a:ea typeface="Oswald"/>
                <a:cs typeface="Oswald"/>
                <a:sym typeface="Oswald"/>
              </a:rPr>
              <a:t>Effectively advocate for students with Special Needs and English Learners</a:t>
            </a:r>
            <a:endParaRPr sz="2300">
              <a:solidFill>
                <a:srgbClr val="000000"/>
              </a:solidFill>
              <a:latin typeface="Oswald"/>
              <a:ea typeface="Oswald"/>
              <a:cs typeface="Oswald"/>
              <a:sym typeface="Oswald"/>
            </a:endParaRPr>
          </a:p>
          <a:p>
            <a:pPr indent="0" lvl="0" marL="0" rtl="0" algn="l">
              <a:lnSpc>
                <a:spcPct val="90000"/>
              </a:lnSpc>
              <a:spcBef>
                <a:spcPts val="1000"/>
              </a:spcBef>
              <a:spcAft>
                <a:spcPts val="0"/>
              </a:spcAft>
              <a:buNone/>
            </a:pPr>
            <a:r>
              <a:t/>
            </a:r>
            <a:endParaRPr sz="2400">
              <a:solidFill>
                <a:srgbClr val="000000"/>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SEPAC?</a:t>
            </a:r>
            <a:endParaRPr/>
          </a:p>
        </p:txBody>
      </p:sp>
      <p:sp>
        <p:nvSpPr>
          <p:cNvPr id="84" name="Google Shape;84;p17"/>
          <p:cNvSpPr txBox="1"/>
          <p:nvPr>
            <p:ph idx="1" type="body"/>
          </p:nvPr>
        </p:nvSpPr>
        <p:spPr>
          <a:xfrm>
            <a:off x="311700" y="1017725"/>
            <a:ext cx="8520600" cy="3855000"/>
          </a:xfrm>
          <a:prstGeom prst="rect">
            <a:avLst/>
          </a:prstGeom>
        </p:spPr>
        <p:txBody>
          <a:bodyPr anchorCtr="0" anchor="t" bIns="91425" lIns="91425" spcFirstLastPara="1" rIns="91425" wrap="square" tIns="91425">
            <a:normAutofit lnSpcReduction="20000"/>
          </a:bodyPr>
          <a:lstStyle/>
          <a:p>
            <a:pPr indent="0" lvl="0" marL="1143000" marR="914400" rtl="0" algn="l">
              <a:spcBef>
                <a:spcPts val="1200"/>
              </a:spcBef>
              <a:spcAft>
                <a:spcPts val="0"/>
              </a:spcAft>
              <a:buNone/>
            </a:pPr>
            <a:r>
              <a:rPr i="1" lang="en" sz="1924">
                <a:latin typeface="Oswald"/>
                <a:ea typeface="Oswald"/>
                <a:cs typeface="Oswald"/>
                <a:sym typeface="Oswald"/>
              </a:rPr>
              <a:t>"</a:t>
            </a:r>
            <a:r>
              <a:rPr i="1" lang="en">
                <a:latin typeface="Oswald"/>
                <a:ea typeface="Oswald"/>
                <a:cs typeface="Oswald"/>
                <a:sym typeface="Oswald"/>
              </a:rPr>
              <a:t>…. The school committee of any city, town, or school district shall establish a parent advisory council on special education. Membership shall be offered to all parents of children with disabilities and other interested parties. The parent advisory council duties shall include but not be limited to: advising the school committee on matters that pertain to the education and safety of students with disabilities; meeting regularly with school officials to participate in the planning, development, and evaluation of the school committee's special education programs. The parent advisory council shall establish by-laws regarding officers and operational procedures. In the course of its duties under this section, the</a:t>
            </a:r>
            <a:r>
              <a:rPr lang="en">
                <a:latin typeface="Oswald"/>
                <a:ea typeface="Oswald"/>
                <a:cs typeface="Oswald"/>
                <a:sym typeface="Oswald"/>
              </a:rPr>
              <a:t> </a:t>
            </a:r>
            <a:r>
              <a:rPr i="1" lang="en">
                <a:latin typeface="Oswald"/>
                <a:ea typeface="Oswald"/>
                <a:cs typeface="Oswald"/>
                <a:sym typeface="Oswald"/>
              </a:rPr>
              <a:t>parent advisory council shall receive assistance from the school committee without charge, upon reasonable notice, and subject to the availability of staff and resources. …"</a:t>
            </a:r>
            <a:endParaRPr i="1">
              <a:latin typeface="Oswald"/>
              <a:ea typeface="Oswald"/>
              <a:cs typeface="Oswald"/>
              <a:sym typeface="Oswald"/>
            </a:endParaRPr>
          </a:p>
          <a:p>
            <a:pPr indent="0" lvl="0" marL="5029200" marR="914400" rtl="0" algn="l">
              <a:spcBef>
                <a:spcPts val="1200"/>
              </a:spcBef>
              <a:spcAft>
                <a:spcPts val="1200"/>
              </a:spcAft>
              <a:buNone/>
            </a:pPr>
            <a:r>
              <a:rPr i="1" lang="en">
                <a:latin typeface="Oswald"/>
                <a:ea typeface="Oswald"/>
                <a:cs typeface="Oswald"/>
                <a:sym typeface="Oswald"/>
              </a:rPr>
              <a:t>MGL Chapter 71B, Section 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an ELPAC?</a:t>
            </a:r>
            <a:endParaRPr/>
          </a:p>
        </p:txBody>
      </p:sp>
      <p:sp>
        <p:nvSpPr>
          <p:cNvPr id="90" name="Google Shape;90;p1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rPr lang="en" sz="6573">
                <a:latin typeface="Oswald"/>
                <a:ea typeface="Oswald"/>
                <a:cs typeface="Oswald"/>
                <a:sym typeface="Oswald"/>
              </a:rPr>
              <a:t>The "Act Relative to Language Opportunity for Our Kids," Chapter 138 of the Acts of 2017, commonly referred to as the “LOOK Act,” was signed into law by Governor Baker on November 22, 2017. Related to ELPACs, the LOOK Act requires the following schools or districts to establish ELPACs:</a:t>
            </a:r>
            <a:endParaRPr sz="6573">
              <a:latin typeface="Oswald"/>
              <a:ea typeface="Oswald"/>
              <a:cs typeface="Oswald"/>
              <a:sym typeface="Oswald"/>
            </a:endParaRPr>
          </a:p>
          <a:p>
            <a:pPr indent="0" lvl="0" marL="0" rtl="0" algn="l">
              <a:spcBef>
                <a:spcPts val="1200"/>
              </a:spcBef>
              <a:spcAft>
                <a:spcPts val="0"/>
              </a:spcAft>
              <a:buNone/>
            </a:pPr>
            <a:r>
              <a:rPr lang="en" sz="6573">
                <a:latin typeface="Oswald"/>
                <a:ea typeface="Oswald"/>
                <a:cs typeface="Oswald"/>
                <a:sym typeface="Oswald"/>
              </a:rPr>
              <a:t>School districts or charter schools operating a language acquisition program for ELs serving 100 or more ELs or in which ELs comprise at least five percent of the school district’s or charter school’s student population, whichever is less.</a:t>
            </a:r>
            <a:endParaRPr sz="6573">
              <a:latin typeface="Oswald"/>
              <a:ea typeface="Oswald"/>
              <a:cs typeface="Oswald"/>
              <a:sym typeface="Oswald"/>
            </a:endParaRPr>
          </a:p>
          <a:p>
            <a:pPr indent="0" lvl="0" marL="0" rtl="0" algn="l">
              <a:spcBef>
                <a:spcPts val="1200"/>
              </a:spcBef>
              <a:spcAft>
                <a:spcPts val="1200"/>
              </a:spcAft>
              <a:buNone/>
            </a:pPr>
            <a:r>
              <a:rPr lang="en" sz="6573">
                <a:latin typeface="Oswald"/>
                <a:ea typeface="Oswald"/>
                <a:cs typeface="Oswald"/>
                <a:sym typeface="Oswald"/>
              </a:rPr>
              <a:t>Schools designated as underperforming or chronically underperforming and operating a </a:t>
            </a:r>
            <a:r>
              <a:rPr lang="en" sz="6200">
                <a:latin typeface="Oswald"/>
                <a:ea typeface="Oswald"/>
                <a:cs typeface="Oswald"/>
                <a:sym typeface="Oswald"/>
              </a:rPr>
              <a:t>program for ELs.</a:t>
            </a:r>
            <a:endParaRPr sz="6200">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Ideas for effectively </a:t>
            </a:r>
            <a:r>
              <a:rPr lang="en"/>
              <a:t>liaising</a:t>
            </a:r>
            <a:r>
              <a:rPr lang="en"/>
              <a:t> with your PACs</a:t>
            </a:r>
            <a:endParaRPr/>
          </a:p>
        </p:txBody>
      </p:sp>
      <p:sp>
        <p:nvSpPr>
          <p:cNvPr id="96" name="Google Shape;96;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70000"/>
          </a:bodyPr>
          <a:lstStyle/>
          <a:p>
            <a:pPr indent="-354626" lvl="0" marL="457200" rtl="0" algn="l">
              <a:lnSpc>
                <a:spcPct val="150000"/>
              </a:lnSpc>
              <a:spcBef>
                <a:spcPts val="0"/>
              </a:spcBef>
              <a:spcAft>
                <a:spcPts val="0"/>
              </a:spcAft>
              <a:buSzPct val="100000"/>
              <a:buFont typeface="Oswald"/>
              <a:buChar char="❏"/>
            </a:pPr>
            <a:r>
              <a:rPr lang="en" sz="2835">
                <a:latin typeface="Oswald"/>
                <a:ea typeface="Oswald"/>
                <a:cs typeface="Oswald"/>
                <a:sym typeface="Oswald"/>
              </a:rPr>
              <a:t>Send a SC </a:t>
            </a:r>
            <a:r>
              <a:rPr lang="en" sz="2835">
                <a:latin typeface="Oswald"/>
                <a:ea typeface="Oswald"/>
                <a:cs typeface="Oswald"/>
                <a:sym typeface="Oswald"/>
              </a:rPr>
              <a:t>liaison</a:t>
            </a:r>
            <a:r>
              <a:rPr lang="en" sz="2835">
                <a:latin typeface="Oswald"/>
                <a:ea typeface="Oswald"/>
                <a:cs typeface="Oswald"/>
                <a:sym typeface="Oswald"/>
              </a:rPr>
              <a:t> to the PAC meetings.</a:t>
            </a:r>
            <a:endParaRPr sz="2835">
              <a:latin typeface="Oswald"/>
              <a:ea typeface="Oswald"/>
              <a:cs typeface="Oswald"/>
              <a:sym typeface="Oswald"/>
            </a:endParaRPr>
          </a:p>
          <a:p>
            <a:pPr indent="-354626" lvl="0" marL="457200" rtl="0" algn="l">
              <a:lnSpc>
                <a:spcPct val="150000"/>
              </a:lnSpc>
              <a:spcBef>
                <a:spcPts val="0"/>
              </a:spcBef>
              <a:spcAft>
                <a:spcPts val="0"/>
              </a:spcAft>
              <a:buSzPct val="100000"/>
              <a:buFont typeface="Oswald"/>
              <a:buChar char="❏"/>
            </a:pPr>
            <a:r>
              <a:rPr lang="en" sz="2835">
                <a:latin typeface="Oswald"/>
                <a:ea typeface="Oswald"/>
                <a:cs typeface="Oswald"/>
                <a:sym typeface="Oswald"/>
              </a:rPr>
              <a:t>Invite the PACs to a School Committee meeting to present on their activities.</a:t>
            </a:r>
            <a:endParaRPr sz="2835">
              <a:latin typeface="Oswald"/>
              <a:ea typeface="Oswald"/>
              <a:cs typeface="Oswald"/>
              <a:sym typeface="Oswald"/>
            </a:endParaRPr>
          </a:p>
          <a:p>
            <a:pPr indent="-354626" lvl="0" marL="457200" rtl="0" algn="l">
              <a:lnSpc>
                <a:spcPct val="150000"/>
              </a:lnSpc>
              <a:spcBef>
                <a:spcPts val="0"/>
              </a:spcBef>
              <a:spcAft>
                <a:spcPts val="0"/>
              </a:spcAft>
              <a:buSzPct val="100000"/>
              <a:buFont typeface="Oswald"/>
              <a:buChar char="❏"/>
            </a:pPr>
            <a:r>
              <a:rPr lang="en" sz="2835">
                <a:latin typeface="Oswald"/>
                <a:ea typeface="Oswald"/>
                <a:cs typeface="Oswald"/>
                <a:sym typeface="Oswald"/>
              </a:rPr>
              <a:t>Evaluate and create </a:t>
            </a:r>
            <a:r>
              <a:rPr lang="en" sz="2835">
                <a:latin typeface="Oswald"/>
                <a:ea typeface="Oswald"/>
                <a:cs typeface="Oswald"/>
                <a:sym typeface="Oswald"/>
              </a:rPr>
              <a:t>district</a:t>
            </a:r>
            <a:r>
              <a:rPr lang="en" sz="2835">
                <a:latin typeface="Oswald"/>
                <a:ea typeface="Oswald"/>
                <a:cs typeface="Oswald"/>
                <a:sym typeface="Oswald"/>
              </a:rPr>
              <a:t> policies that consider all students and families by soliciting input from PACs.</a:t>
            </a:r>
            <a:endParaRPr sz="2835">
              <a:latin typeface="Oswald"/>
              <a:ea typeface="Oswald"/>
              <a:cs typeface="Oswald"/>
              <a:sym typeface="Oswald"/>
            </a:endParaRPr>
          </a:p>
          <a:p>
            <a:pPr indent="-354626" lvl="0" marL="457200" rtl="0" algn="l">
              <a:lnSpc>
                <a:spcPct val="150000"/>
              </a:lnSpc>
              <a:spcBef>
                <a:spcPts val="0"/>
              </a:spcBef>
              <a:spcAft>
                <a:spcPts val="0"/>
              </a:spcAft>
              <a:buSzPct val="100000"/>
              <a:buFont typeface="Oswald"/>
              <a:buChar char="❏"/>
            </a:pPr>
            <a:r>
              <a:rPr lang="en" sz="2835">
                <a:latin typeface="Oswald"/>
                <a:ea typeface="Oswald"/>
                <a:cs typeface="Oswald"/>
                <a:sym typeface="Oswald"/>
              </a:rPr>
              <a:t>Support the sharing of district information regarding PACs with the entire community.</a:t>
            </a:r>
            <a:endParaRPr sz="2835">
              <a:latin typeface="Oswald"/>
              <a:ea typeface="Oswald"/>
              <a:cs typeface="Oswald"/>
              <a:sym typeface="Oswald"/>
            </a:endParaRPr>
          </a:p>
          <a:p>
            <a:pPr indent="-354626" lvl="0" marL="457200" rtl="0" algn="l">
              <a:lnSpc>
                <a:spcPct val="150000"/>
              </a:lnSpc>
              <a:spcBef>
                <a:spcPts val="0"/>
              </a:spcBef>
              <a:spcAft>
                <a:spcPts val="0"/>
              </a:spcAft>
              <a:buSzPct val="100000"/>
              <a:buFont typeface="Oswald"/>
              <a:buChar char="❏"/>
            </a:pPr>
            <a:r>
              <a:rPr lang="en" sz="2835">
                <a:latin typeface="Oswald"/>
                <a:ea typeface="Oswald"/>
                <a:cs typeface="Oswald"/>
                <a:sym typeface="Oswald"/>
              </a:rPr>
              <a:t>When putting together advisory committees, share out to the PACs to ensure stakeholder involvement.</a:t>
            </a:r>
            <a:endParaRPr sz="1942"/>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0" y="0"/>
            <a:ext cx="5238000" cy="7221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2"/>
              </a:buClr>
              <a:buSzPts val="1100"/>
              <a:buFont typeface="Arial"/>
              <a:buNone/>
            </a:pPr>
            <a:r>
              <a:rPr lang="en" sz="2577"/>
              <a:t>November is SEPAC Awareness Month.</a:t>
            </a:r>
            <a:endParaRPr sz="3777"/>
          </a:p>
        </p:txBody>
      </p:sp>
      <p:pic>
        <p:nvPicPr>
          <p:cNvPr id="102" name="Google Shape;102;p20"/>
          <p:cNvPicPr preferRelativeResize="0"/>
          <p:nvPr/>
        </p:nvPicPr>
        <p:blipFill rotWithShape="1">
          <a:blip r:embed="rId3">
            <a:alphaModFix/>
          </a:blip>
          <a:srcRect b="0" l="0" r="0" t="0"/>
          <a:stretch/>
        </p:blipFill>
        <p:spPr>
          <a:xfrm>
            <a:off x="6200850" y="120325"/>
            <a:ext cx="2339710" cy="1960199"/>
          </a:xfrm>
          <a:prstGeom prst="rect">
            <a:avLst/>
          </a:prstGeom>
          <a:noFill/>
          <a:ln>
            <a:noFill/>
          </a:ln>
        </p:spPr>
      </p:pic>
      <p:pic>
        <p:nvPicPr>
          <p:cNvPr id="103" name="Google Shape;103;p20"/>
          <p:cNvPicPr preferRelativeResize="0"/>
          <p:nvPr/>
        </p:nvPicPr>
        <p:blipFill rotWithShape="1">
          <a:blip r:embed="rId4">
            <a:alphaModFix/>
          </a:blip>
          <a:srcRect b="8047" l="0" r="0" t="16950"/>
          <a:stretch/>
        </p:blipFill>
        <p:spPr>
          <a:xfrm>
            <a:off x="5911800" y="2361200"/>
            <a:ext cx="2917800" cy="2209800"/>
          </a:xfrm>
          <a:prstGeom prst="rect">
            <a:avLst/>
          </a:prstGeom>
          <a:noFill/>
          <a:ln>
            <a:noFill/>
          </a:ln>
        </p:spPr>
      </p:pic>
      <p:pic>
        <p:nvPicPr>
          <p:cNvPr id="104" name="Google Shape;104;p20"/>
          <p:cNvPicPr preferRelativeResize="0"/>
          <p:nvPr/>
        </p:nvPicPr>
        <p:blipFill rotWithShape="1">
          <a:blip r:embed="rId5">
            <a:alphaModFix/>
          </a:blip>
          <a:srcRect b="0" l="0" r="0" t="0"/>
          <a:stretch/>
        </p:blipFill>
        <p:spPr>
          <a:xfrm>
            <a:off x="0" y="661725"/>
            <a:ext cx="3228699" cy="3582601"/>
          </a:xfrm>
          <a:prstGeom prst="rect">
            <a:avLst/>
          </a:prstGeom>
          <a:noFill/>
          <a:ln>
            <a:noFill/>
          </a:ln>
        </p:spPr>
      </p:pic>
      <p:pic>
        <p:nvPicPr>
          <p:cNvPr id="105" name="Google Shape;105;p20"/>
          <p:cNvPicPr preferRelativeResize="0"/>
          <p:nvPr/>
        </p:nvPicPr>
        <p:blipFill rotWithShape="1">
          <a:blip r:embed="rId6">
            <a:alphaModFix/>
          </a:blip>
          <a:srcRect b="0" l="0" r="0" t="0"/>
          <a:stretch/>
        </p:blipFill>
        <p:spPr>
          <a:xfrm>
            <a:off x="3571775" y="661725"/>
            <a:ext cx="2144514" cy="358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111" name="Google Shape;111;p21"/>
          <p:cNvSpPr txBox="1"/>
          <p:nvPr>
            <p:ph idx="1" type="body"/>
          </p:nvPr>
        </p:nvSpPr>
        <p:spPr>
          <a:xfrm>
            <a:off x="311700" y="1017725"/>
            <a:ext cx="8520600" cy="35511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a:latin typeface="Oswald"/>
                <a:ea typeface="Oswald"/>
                <a:cs typeface="Oswald"/>
                <a:sym typeface="Oswald"/>
              </a:rPr>
              <a:t>MA DESE Guidance for SEPACs and ELPACs</a:t>
            </a:r>
            <a:br>
              <a:rPr lang="en">
                <a:latin typeface="Oswald"/>
                <a:ea typeface="Oswald"/>
                <a:cs typeface="Oswald"/>
                <a:sym typeface="Oswald"/>
              </a:rPr>
            </a:br>
            <a:r>
              <a:rPr lang="en" u="sng">
                <a:solidFill>
                  <a:schemeClr val="hlink"/>
                </a:solidFill>
                <a:latin typeface="Oswald"/>
                <a:ea typeface="Oswald"/>
                <a:cs typeface="Oswald"/>
                <a:sym typeface="Oswald"/>
                <a:hlinkClick r:id="rId3"/>
              </a:rPr>
              <a:t>https://www.doe.mass.edu/</a:t>
            </a:r>
            <a:endParaRPr>
              <a:latin typeface="Oswald"/>
              <a:ea typeface="Oswald"/>
              <a:cs typeface="Oswald"/>
              <a:sym typeface="Oswald"/>
            </a:endParaRPr>
          </a:p>
          <a:p>
            <a:pPr indent="0" lvl="0" marL="0" rtl="0" algn="l">
              <a:lnSpc>
                <a:spcPct val="100000"/>
              </a:lnSpc>
              <a:spcBef>
                <a:spcPts val="1200"/>
              </a:spcBef>
              <a:spcAft>
                <a:spcPts val="0"/>
              </a:spcAft>
              <a:buNone/>
            </a:pPr>
            <a:r>
              <a:rPr lang="en">
                <a:latin typeface="Oswald"/>
                <a:ea typeface="Oswald"/>
                <a:cs typeface="Oswald"/>
                <a:sym typeface="Oswald"/>
              </a:rPr>
              <a:t>The Federation for Children with Special Needs</a:t>
            </a:r>
            <a:br>
              <a:rPr lang="en">
                <a:latin typeface="Oswald"/>
                <a:ea typeface="Oswald"/>
                <a:cs typeface="Oswald"/>
                <a:sym typeface="Oswald"/>
              </a:rPr>
            </a:br>
            <a:r>
              <a:rPr lang="en" u="sng">
                <a:solidFill>
                  <a:schemeClr val="hlink"/>
                </a:solidFill>
                <a:latin typeface="Oswald"/>
                <a:ea typeface="Oswald"/>
                <a:cs typeface="Oswald"/>
                <a:sym typeface="Oswald"/>
                <a:hlinkClick r:id="rId4"/>
              </a:rPr>
              <a:t>https://fcsn.org/</a:t>
            </a:r>
            <a:br>
              <a:rPr lang="en">
                <a:latin typeface="Oswald"/>
                <a:ea typeface="Oswald"/>
                <a:cs typeface="Oswald"/>
                <a:sym typeface="Oswald"/>
              </a:rPr>
            </a:br>
            <a:br>
              <a:rPr lang="en">
                <a:latin typeface="Oswald"/>
                <a:ea typeface="Oswald"/>
                <a:cs typeface="Oswald"/>
                <a:sym typeface="Oswald"/>
              </a:rPr>
            </a:br>
            <a:r>
              <a:rPr lang="en">
                <a:latin typeface="Oswald"/>
                <a:ea typeface="Oswald"/>
                <a:cs typeface="Oswald"/>
                <a:sym typeface="Oswald"/>
              </a:rPr>
              <a:t>MASSPAC</a:t>
            </a:r>
            <a:br>
              <a:rPr lang="en">
                <a:latin typeface="Oswald"/>
                <a:ea typeface="Oswald"/>
                <a:cs typeface="Oswald"/>
                <a:sym typeface="Oswald"/>
              </a:rPr>
            </a:br>
            <a:r>
              <a:rPr lang="en" u="sng">
                <a:solidFill>
                  <a:schemeClr val="hlink"/>
                </a:solidFill>
                <a:latin typeface="Oswald"/>
                <a:ea typeface="Oswald"/>
                <a:cs typeface="Oswald"/>
                <a:sym typeface="Oswald"/>
                <a:hlinkClick r:id="rId5"/>
              </a:rPr>
              <a:t>https://fcsn.org/masspac/</a:t>
            </a:r>
            <a:br>
              <a:rPr lang="en">
                <a:latin typeface="Oswald"/>
                <a:ea typeface="Oswald"/>
                <a:cs typeface="Oswald"/>
                <a:sym typeface="Oswald"/>
              </a:rPr>
            </a:br>
            <a:br>
              <a:rPr lang="en">
                <a:latin typeface="Oswald"/>
                <a:ea typeface="Oswald"/>
                <a:cs typeface="Oswald"/>
                <a:sym typeface="Oswald"/>
              </a:rPr>
            </a:br>
            <a:r>
              <a:rPr lang="en">
                <a:latin typeface="Oswald"/>
                <a:ea typeface="Oswald"/>
                <a:cs typeface="Oswald"/>
                <a:sym typeface="Oswald"/>
              </a:rPr>
              <a:t>The Fedreration’s ELPAC Guidance</a:t>
            </a:r>
            <a:br>
              <a:rPr lang="en">
                <a:latin typeface="Oswald"/>
                <a:ea typeface="Oswald"/>
                <a:cs typeface="Oswald"/>
                <a:sym typeface="Oswald"/>
              </a:rPr>
            </a:br>
            <a:r>
              <a:rPr lang="en" u="sng">
                <a:solidFill>
                  <a:schemeClr val="hlink"/>
                </a:solidFill>
                <a:latin typeface="Oswald"/>
                <a:ea typeface="Oswald"/>
                <a:cs typeface="Oswald"/>
                <a:sym typeface="Oswald"/>
                <a:hlinkClick r:id="rId6"/>
              </a:rPr>
              <a:t>https://fcsn.org/wp-content/uploads/sites/2/2022/05/English-Learners-and-ELPACs.pdf</a:t>
            </a:r>
            <a:endParaRPr>
              <a:latin typeface="Oswald"/>
              <a:ea typeface="Oswald"/>
              <a:cs typeface="Oswald"/>
              <a:sym typeface="Oswald"/>
            </a:endParaRPr>
          </a:p>
          <a:p>
            <a:pPr indent="0" lvl="0" marL="0" rtl="0" algn="l">
              <a:lnSpc>
                <a:spcPct val="100000"/>
              </a:lnSpc>
              <a:spcBef>
                <a:spcPts val="1200"/>
              </a:spcBef>
              <a:spcAft>
                <a:spcPts val="0"/>
              </a:spcAft>
              <a:buNone/>
            </a:pPr>
            <a:r>
              <a:rPr lang="en">
                <a:latin typeface="Oswald"/>
                <a:ea typeface="Oswald"/>
                <a:cs typeface="Oswald"/>
                <a:sym typeface="Oswald"/>
              </a:rPr>
              <a:t>The Coalition for SEPAC Awareness MA</a:t>
            </a:r>
            <a:br>
              <a:rPr lang="en">
                <a:latin typeface="Oswald"/>
                <a:ea typeface="Oswald"/>
                <a:cs typeface="Oswald"/>
                <a:sym typeface="Oswald"/>
              </a:rPr>
            </a:br>
            <a:r>
              <a:rPr lang="en" u="sng">
                <a:solidFill>
                  <a:schemeClr val="hlink"/>
                </a:solidFill>
                <a:latin typeface="Oswald"/>
                <a:ea typeface="Oswald"/>
                <a:cs typeface="Oswald"/>
                <a:sym typeface="Oswald"/>
                <a:hlinkClick r:id="rId7"/>
              </a:rPr>
              <a:t>https://sepacawarenessma.com/</a:t>
            </a:r>
            <a:endParaRPr>
              <a:latin typeface="Oswald"/>
              <a:ea typeface="Oswald"/>
              <a:cs typeface="Oswald"/>
              <a:sym typeface="Oswald"/>
            </a:endParaRPr>
          </a:p>
          <a:p>
            <a:pPr indent="0" lvl="0" marL="0" rtl="0" algn="l">
              <a:lnSpc>
                <a:spcPct val="100000"/>
              </a:lnSpc>
              <a:spcBef>
                <a:spcPts val="1200"/>
              </a:spcBef>
              <a:spcAft>
                <a:spcPts val="1200"/>
              </a:spcAft>
              <a:buNone/>
            </a:pPr>
            <a:r>
              <a:t/>
            </a:r>
            <a:endParaRPr>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