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8" r:id="rId7"/>
    <p:sldId id="271" r:id="rId8"/>
    <p:sldId id="272" r:id="rId9"/>
    <p:sldId id="261" r:id="rId10"/>
    <p:sldId id="262" r:id="rId11"/>
    <p:sldId id="263" r:id="rId12"/>
    <p:sldId id="264" r:id="rId13"/>
    <p:sldId id="265" r:id="rId14"/>
    <p:sldId id="266" r:id="rId15"/>
    <p:sldId id="267" r:id="rId16"/>
    <p:sldId id="269"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7" autoAdjust="0"/>
    <p:restoredTop sz="94660"/>
  </p:normalViewPr>
  <p:slideViewPr>
    <p:cSldViewPr snapToGrid="0">
      <p:cViewPr varScale="1">
        <p:scale>
          <a:sx n="75" d="100"/>
          <a:sy n="75" d="100"/>
        </p:scale>
        <p:origin x="1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10/4/2023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MASC Learning Lunch </a:t>
            </a:r>
            <a:endParaRPr lang="en-US" dirty="0"/>
          </a:p>
        </p:txBody>
      </p:sp>
      <p:sp>
        <p:nvSpPr>
          <p:cNvPr id="3" name="Subtitle 2"/>
          <p:cNvSpPr>
            <a:spLocks noGrp="1"/>
          </p:cNvSpPr>
          <p:nvPr>
            <p:ph type="subTitle" idx="1"/>
          </p:nvPr>
        </p:nvSpPr>
        <p:spPr/>
        <p:txBody>
          <a:bodyPr>
            <a:normAutofit lnSpcReduction="10000"/>
          </a:bodyPr>
          <a:lstStyle/>
          <a:p>
            <a:r>
              <a:rPr lang="en-US" dirty="0" smtClean="0"/>
              <a:t>2023 Delegate Assembly</a:t>
            </a:r>
          </a:p>
          <a:p>
            <a:r>
              <a:rPr lang="en-US" dirty="0" smtClean="0"/>
              <a:t>And</a:t>
            </a:r>
          </a:p>
          <a:p>
            <a:r>
              <a:rPr lang="en-US" dirty="0" smtClean="0"/>
              <a:t>Resolutions for Consideration</a:t>
            </a:r>
            <a:endParaRPr lang="en-US" dirty="0"/>
          </a:p>
        </p:txBody>
      </p:sp>
    </p:spTree>
    <p:extLst>
      <p:ext uri="{BB962C8B-B14F-4D97-AF65-F5344CB8AC3E}">
        <p14:creationId xmlns:p14="http://schemas.microsoft.com/office/powerpoint/2010/main" val="322352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Resolution 2</a:t>
            </a:r>
            <a:r>
              <a:rPr lang="en-US" dirty="0" smtClean="0"/>
              <a:t/>
            </a:r>
            <a:br>
              <a:rPr lang="en-US" dirty="0" smtClean="0"/>
            </a:br>
            <a:r>
              <a:rPr lang="en-US" sz="4000" dirty="0" smtClean="0"/>
              <a:t>Investigating of Transportation Bidding Practices</a:t>
            </a:r>
            <a:r>
              <a:rPr lang="en-US" sz="2400" dirty="0" smtClean="0"/>
              <a:t/>
            </a:r>
            <a:br>
              <a:rPr lang="en-US" sz="2400" dirty="0" smtClean="0"/>
            </a:br>
            <a:r>
              <a:rPr lang="en-US" sz="2400" dirty="0" smtClean="0"/>
              <a:t>Submitted by the Southeastern Vocational Technical School Committee</a:t>
            </a:r>
            <a:endParaRPr lang="en-US" sz="4000" dirty="0"/>
          </a:p>
        </p:txBody>
      </p:sp>
      <p:sp>
        <p:nvSpPr>
          <p:cNvPr id="3" name="Content Placeholder 2"/>
          <p:cNvSpPr>
            <a:spLocks noGrp="1"/>
          </p:cNvSpPr>
          <p:nvPr>
            <p:ph idx="1"/>
          </p:nvPr>
        </p:nvSpPr>
        <p:spPr/>
        <p:txBody>
          <a:bodyPr/>
          <a:lstStyle/>
          <a:p>
            <a:r>
              <a:rPr lang="en-US" dirty="0">
                <a:latin typeface="Calibri" panose="020F0502020204030204" pitchFamily="34" charset="0"/>
                <a:cs typeface="Calibri" panose="020F0502020204030204" pitchFamily="34" charset="0"/>
              </a:rPr>
              <a:t>NOW, THEREFORE, BE IT RESOLVED:</a:t>
            </a:r>
          </a:p>
          <a:p>
            <a:r>
              <a:rPr lang="en-US" dirty="0">
                <a:latin typeface="Calibri" panose="020F0502020204030204" pitchFamily="34" charset="0"/>
                <a:cs typeface="Calibri" panose="020F0502020204030204" pitchFamily="34" charset="0"/>
              </a:rPr>
              <a:t> 	that the MA Association of School Committees prevail upon the Office of the Attorney General and the state Inspector General, to investigate the bidding practices of school transportation providers, and to present such findings and recommendations as may be necessary to contain costs and make more efficient transportation services for public schools. </a:t>
            </a:r>
          </a:p>
          <a:p>
            <a:endParaRPr lang="en-US" dirty="0"/>
          </a:p>
        </p:txBody>
      </p:sp>
    </p:spTree>
    <p:extLst>
      <p:ext uri="{BB962C8B-B14F-4D97-AF65-F5344CB8AC3E}">
        <p14:creationId xmlns:p14="http://schemas.microsoft.com/office/powerpoint/2010/main" val="3021215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Resolution 3 – Part 1</a:t>
            </a:r>
            <a:br>
              <a:rPr lang="en-US" dirty="0" smtClean="0"/>
            </a:br>
            <a:r>
              <a:rPr lang="en-US" dirty="0" smtClean="0"/>
              <a:t>Regional Transportation</a:t>
            </a:r>
            <a:br>
              <a:rPr lang="en-US" dirty="0" smtClean="0"/>
            </a:br>
            <a:r>
              <a:rPr lang="en-US" sz="2700" dirty="0" smtClean="0"/>
              <a:t>Submitted by the Hampden-Wilbraham School Committee</a:t>
            </a:r>
            <a:endParaRPr lang="en-US" sz="2700" dirty="0"/>
          </a:p>
        </p:txBody>
      </p:sp>
      <p:sp>
        <p:nvSpPr>
          <p:cNvPr id="3" name="Content Placeholder 2"/>
          <p:cNvSpPr>
            <a:spLocks noGrp="1"/>
          </p:cNvSpPr>
          <p:nvPr>
            <p:ph idx="1"/>
          </p:nvPr>
        </p:nvSpPr>
        <p:spPr/>
        <p:txBody>
          <a:bodyPr>
            <a:normAutofit/>
          </a:bodyPr>
          <a:lstStyle/>
          <a:p>
            <a:r>
              <a:rPr lang="en-US" dirty="0">
                <a:latin typeface="Calibri" panose="020F0502020204030204" pitchFamily="34" charset="0"/>
                <a:cs typeface="Calibri" panose="020F0502020204030204" pitchFamily="34" charset="0"/>
              </a:rPr>
              <a:t>THEREFORE IT BE RESOLVED THAT: </a:t>
            </a:r>
          </a:p>
          <a:p>
            <a:r>
              <a:rPr lang="en-US" dirty="0">
                <a:latin typeface="Calibri" panose="020F0502020204030204" pitchFamily="34" charset="0"/>
                <a:cs typeface="Calibri" panose="020F0502020204030204" pitchFamily="34" charset="0"/>
              </a:rPr>
              <a:t>In such case where a pupil resides greater than one and one-half mile from the school of attendance, measured by a commonly traveled route, and the commonwealth reimbursement does not fully cover the amounts expended for such transportation, the regional school district may allow pupils to opt out of such </a:t>
            </a:r>
            <a:r>
              <a:rPr lang="en-US" dirty="0" smtClean="0">
                <a:latin typeface="Calibri" panose="020F0502020204030204" pitchFamily="34" charset="0"/>
                <a:cs typeface="Calibri" panose="020F0502020204030204" pitchFamily="34" charset="0"/>
              </a:rPr>
              <a:t>transportation.</a:t>
            </a:r>
            <a:r>
              <a:rPr lang="en-US"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8855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Resolution 3 – Part 2</a:t>
            </a:r>
            <a:endParaRPr lang="en-US" b="1" dirty="0"/>
          </a:p>
        </p:txBody>
      </p:sp>
      <p:sp>
        <p:nvSpPr>
          <p:cNvPr id="3" name="Content Placeholder 2"/>
          <p:cNvSpPr>
            <a:spLocks noGrp="1"/>
          </p:cNvSpPr>
          <p:nvPr>
            <p:ph idx="1"/>
          </p:nvPr>
        </p:nvSpPr>
        <p:spPr/>
        <p:txBody>
          <a:bodyPr>
            <a:normAutofit/>
          </a:bodyPr>
          <a:lstStyle/>
          <a:p>
            <a:r>
              <a:rPr lang="en-US" dirty="0">
                <a:latin typeface="Calibri" panose="020F0502020204030204" pitchFamily="34" charset="0"/>
                <a:cs typeface="Calibri" panose="020F0502020204030204" pitchFamily="34" charset="0"/>
              </a:rPr>
              <a:t>BE IT FURTHER RESOLVED THAT: </a:t>
            </a:r>
            <a:br>
              <a:rPr lang="en-US" dirty="0">
                <a:latin typeface="Calibri" panose="020F0502020204030204" pitchFamily="34" charset="0"/>
                <a:cs typeface="Calibri" panose="020F0502020204030204" pitchFamily="34" charset="0"/>
              </a:rPr>
            </a:b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MASC encourage the Legislature to modify M.G.L. Title XII c. 71, § 16C, </a:t>
            </a:r>
            <a:r>
              <a:rPr lang="en-US" dirty="0" smtClean="0">
                <a:latin typeface="Calibri" panose="020F0502020204030204" pitchFamily="34" charset="0"/>
                <a:cs typeface="Calibri" panose="020F0502020204030204" pitchFamily="34" charset="0"/>
              </a:rPr>
              <a:t>and </a:t>
            </a:r>
            <a:r>
              <a:rPr lang="en-US" dirty="0">
                <a:latin typeface="Calibri" panose="020F0502020204030204" pitchFamily="34" charset="0"/>
                <a:cs typeface="Calibri" panose="020F0502020204030204" pitchFamily="34" charset="0"/>
              </a:rPr>
              <a:t>that the Commonwealth </a:t>
            </a:r>
            <a:r>
              <a:rPr lang="en-US" dirty="0" smtClean="0">
                <a:latin typeface="Calibri" panose="020F0502020204030204" pitchFamily="34" charset="0"/>
                <a:cs typeface="Calibri" panose="020F0502020204030204" pitchFamily="34" charset="0"/>
              </a:rPr>
              <a:t>reimburse the </a:t>
            </a:r>
            <a:r>
              <a:rPr lang="en-US" dirty="0">
                <a:latin typeface="Calibri" panose="020F0502020204030204" pitchFamily="34" charset="0"/>
                <a:cs typeface="Calibri" panose="020F0502020204030204" pitchFamily="34" charset="0"/>
              </a:rPr>
              <a:t>regional school district transportation expense for any pupil that resides greater than one and one-half mile from the school of attendance measured by a commonly traveled route. Pupils may opt out of transportation and not be subject to a transportation fee.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0282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702" y="880532"/>
            <a:ext cx="9601196" cy="1303867"/>
          </a:xfrm>
        </p:spPr>
        <p:txBody>
          <a:bodyPr>
            <a:normAutofit fontScale="90000"/>
          </a:bodyPr>
          <a:lstStyle/>
          <a:p>
            <a:r>
              <a:rPr lang="en-US" b="1" dirty="0"/>
              <a:t>Resolution </a:t>
            </a:r>
            <a:r>
              <a:rPr lang="en-US" b="1" dirty="0" smtClean="0"/>
              <a:t>4</a:t>
            </a:r>
            <a:br>
              <a:rPr lang="en-US" b="1" dirty="0" smtClean="0"/>
            </a:br>
            <a:r>
              <a:rPr lang="en-US" b="1" dirty="0" smtClean="0"/>
              <a:t>Diversity, Equity and Inclusion Positions</a:t>
            </a:r>
            <a:r>
              <a:rPr lang="en-US" dirty="0"/>
              <a:t/>
            </a:r>
            <a:br>
              <a:rPr lang="en-US" dirty="0"/>
            </a:br>
            <a:r>
              <a:rPr lang="en-US" sz="3600" dirty="0"/>
              <a:t>Proposed by Division X (Diversity, Equity and Inclusion)</a:t>
            </a:r>
          </a:p>
        </p:txBody>
      </p:sp>
      <p:sp>
        <p:nvSpPr>
          <p:cNvPr id="3" name="Content Placeholder 2"/>
          <p:cNvSpPr>
            <a:spLocks noGrp="1"/>
          </p:cNvSpPr>
          <p:nvPr>
            <p:ph idx="1"/>
          </p:nvPr>
        </p:nvSpPr>
        <p:spPr/>
        <p:txBody>
          <a:bodyPr/>
          <a:lstStyle/>
          <a:p>
            <a:r>
              <a:rPr lang="en-US" dirty="0">
                <a:latin typeface="Calibri" panose="020F0502020204030204" pitchFamily="34" charset="0"/>
                <a:cs typeface="Calibri" panose="020F0502020204030204" pitchFamily="34" charset="0"/>
              </a:rPr>
              <a:t>NOW, THEREFORE, BE IT RESOLVED:</a:t>
            </a:r>
          </a:p>
          <a:p>
            <a:pPr marL="457200" lvl="1" indent="0">
              <a:buNone/>
            </a:pPr>
            <a:r>
              <a:rPr lang="en-US" sz="2800" dirty="0" smtClean="0">
                <a:latin typeface="Calibri" panose="020F0502020204030204" pitchFamily="34" charset="0"/>
                <a:cs typeface="Calibri" panose="020F0502020204030204" pitchFamily="34" charset="0"/>
              </a:rPr>
              <a:t>that </a:t>
            </a:r>
            <a:r>
              <a:rPr lang="en-US" sz="2800" dirty="0">
                <a:latin typeface="Calibri" panose="020F0502020204030204" pitchFamily="34" charset="0"/>
                <a:cs typeface="Calibri" panose="020F0502020204030204" pitchFamily="34" charset="0"/>
              </a:rPr>
              <a:t>MASC recommends that all districts adopt the position of DEI coordinator to work towards an anti-racist school system.  </a:t>
            </a:r>
          </a:p>
          <a:p>
            <a:endParaRPr lang="en-US" dirty="0"/>
          </a:p>
        </p:txBody>
      </p:sp>
    </p:spTree>
    <p:extLst>
      <p:ext uri="{BB962C8B-B14F-4D97-AF65-F5344CB8AC3E}">
        <p14:creationId xmlns:p14="http://schemas.microsoft.com/office/powerpoint/2010/main" val="3291365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63600"/>
            <a:ext cx="9601196" cy="1422399"/>
          </a:xfrm>
        </p:spPr>
        <p:txBody>
          <a:bodyPr>
            <a:normAutofit fontScale="90000"/>
          </a:bodyPr>
          <a:lstStyle/>
          <a:p>
            <a:r>
              <a:rPr lang="en-US" sz="3600" b="1" dirty="0" smtClean="0"/>
              <a:t>Resolution 5</a:t>
            </a:r>
            <a:r>
              <a:rPr lang="en-US" sz="3600" dirty="0" smtClean="0"/>
              <a:t/>
            </a:r>
            <a:br>
              <a:rPr lang="en-US" sz="3600" dirty="0" smtClean="0"/>
            </a:br>
            <a:r>
              <a:rPr lang="en-US" sz="3600" dirty="0" smtClean="0"/>
              <a:t>Relative to Changes to the MA School Building Authority to increase Grants and Restore the Accelerated Repair Cap</a:t>
            </a:r>
            <a:br>
              <a:rPr lang="en-US" sz="3600" dirty="0" smtClean="0"/>
            </a:br>
            <a:r>
              <a:rPr lang="en-US" sz="2200" dirty="0" smtClean="0"/>
              <a:t>Submitted by the Wachusett Regional School Committee</a:t>
            </a:r>
            <a:endParaRPr lang="en-US" sz="2200" dirty="0"/>
          </a:p>
        </p:txBody>
      </p:sp>
      <p:sp>
        <p:nvSpPr>
          <p:cNvPr id="3" name="Content Placeholder 2"/>
          <p:cNvSpPr>
            <a:spLocks noGrp="1"/>
          </p:cNvSpPr>
          <p:nvPr>
            <p:ph idx="1"/>
          </p:nvPr>
        </p:nvSpPr>
        <p:spPr/>
        <p:txBody>
          <a:bodyPr>
            <a:normAutofit fontScale="77500" lnSpcReduction="20000"/>
          </a:bodyPr>
          <a:lstStyle/>
          <a:p>
            <a:r>
              <a:rPr lang="en-US" dirty="0">
                <a:latin typeface="Calibri" panose="020F0502020204030204" pitchFamily="34" charset="0"/>
                <a:cs typeface="Calibri" panose="020F0502020204030204" pitchFamily="34" charset="0"/>
              </a:rPr>
              <a:t>THEREFORE, BE IT RESOLVED</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that the Massachusetts Association of School Committees calls upon the Massachusetts Legislature to amend MGL 70B section 7 by removing the $800,000,000 cap; and</a:t>
            </a:r>
          </a:p>
          <a:p>
            <a:pPr marL="0" indent="0">
              <a:buNone/>
            </a:pPr>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BE IT FURTHER RESOLVED</a:t>
            </a:r>
            <a:r>
              <a:rPr lang="en-US" dirty="0" smtClean="0">
                <a:latin typeface="Calibri" panose="020F0502020204030204" pitchFamily="34" charset="0"/>
                <a:cs typeface="Calibri" panose="020F0502020204030204" pitchFamily="34" charset="0"/>
              </a:rPr>
              <a:t>:  that </a:t>
            </a:r>
            <a:r>
              <a:rPr lang="en-US" dirty="0">
                <a:latin typeface="Calibri" panose="020F0502020204030204" pitchFamily="34" charset="0"/>
                <a:cs typeface="Calibri" panose="020F0502020204030204" pitchFamily="34" charset="0"/>
              </a:rPr>
              <a:t>the Massachusetts Association of School Committees calls upon the Massachusetts School Building Authority to reinstate the Accelerated Repair program for 2024 applications; and</a:t>
            </a:r>
          </a:p>
          <a:p>
            <a:pPr marL="0" indent="0">
              <a:buNone/>
            </a:pPr>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BE IT FURTHER RESOLVED</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that the Massachusetts Association of School Committees calls upon the Massachusetts Legislature to allow public preschools to be included in the Accelerated Repair Program and Core Program.</a:t>
            </a:r>
          </a:p>
          <a:p>
            <a:endParaRPr lang="en-US" dirty="0"/>
          </a:p>
        </p:txBody>
      </p:sp>
    </p:spTree>
    <p:extLst>
      <p:ext uri="{BB962C8B-B14F-4D97-AF65-F5344CB8AC3E}">
        <p14:creationId xmlns:p14="http://schemas.microsoft.com/office/powerpoint/2010/main" val="3547327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1196" cy="1303867"/>
          </a:xfrm>
        </p:spPr>
        <p:txBody>
          <a:bodyPr>
            <a:normAutofit fontScale="90000"/>
          </a:bodyPr>
          <a:lstStyle/>
          <a:p>
            <a:r>
              <a:rPr lang="en-US" b="1" dirty="0" smtClean="0"/>
              <a:t>Resolution 6</a:t>
            </a:r>
            <a:r>
              <a:rPr lang="en-US" dirty="0" smtClean="0"/>
              <a:t/>
            </a:r>
            <a:br>
              <a:rPr lang="en-US" dirty="0" smtClean="0"/>
            </a:br>
            <a:r>
              <a:rPr lang="en-US" dirty="0" smtClean="0"/>
              <a:t>Cameras for Bus Transportation Safety</a:t>
            </a:r>
            <a:br>
              <a:rPr lang="en-US" dirty="0" smtClean="0"/>
            </a:br>
            <a:r>
              <a:rPr lang="en-US" sz="3100" dirty="0" smtClean="0"/>
              <a:t>Submitted by the Peabody School Committee</a:t>
            </a:r>
            <a:endParaRPr lang="en-US" sz="3100" dirty="0"/>
          </a:p>
        </p:txBody>
      </p:sp>
      <p:sp>
        <p:nvSpPr>
          <p:cNvPr id="3" name="Content Placeholder 2"/>
          <p:cNvSpPr>
            <a:spLocks noGrp="1"/>
          </p:cNvSpPr>
          <p:nvPr>
            <p:ph idx="1"/>
          </p:nvPr>
        </p:nvSpPr>
        <p:spPr/>
        <p:txBody>
          <a:bodyPr>
            <a:normAutofit fontScale="47500" lnSpcReduction="20000"/>
          </a:bodyPr>
          <a:lstStyle/>
          <a:p>
            <a:pPr marL="0" indent="0">
              <a:buNone/>
            </a:pPr>
            <a:r>
              <a:rPr lang="en-US" sz="3800" dirty="0">
                <a:latin typeface="Calibri" panose="020F0502020204030204" pitchFamily="34" charset="0"/>
                <a:cs typeface="Calibri" panose="020F0502020204030204" pitchFamily="34" charset="0"/>
              </a:rPr>
              <a:t>THEREFORE, BE IT RESOLVED </a:t>
            </a:r>
          </a:p>
          <a:p>
            <a:r>
              <a:rPr lang="en-US" sz="3800" dirty="0">
                <a:latin typeface="Calibri" panose="020F0502020204030204" pitchFamily="34" charset="0"/>
                <a:cs typeface="Calibri" panose="020F0502020204030204" pitchFamily="34" charset="0"/>
              </a:rPr>
              <a:t>that the Massachusetts Association of School Committees calls on the Massachusetts Legislature to enact legislation to pass into law the ability for cities and towns to install on all school buses live digital video detection monitoring systems for the purpose of enforcing violations against the owner of a motor vehicle whose vehicle failed to stop for a school bus when required to do so by law.</a:t>
            </a:r>
          </a:p>
          <a:p>
            <a:pPr marL="0" indent="0">
              <a:buNone/>
            </a:pPr>
            <a:r>
              <a:rPr lang="en-US" sz="3800" dirty="0">
                <a:latin typeface="Calibri" panose="020F0502020204030204" pitchFamily="34" charset="0"/>
                <a:cs typeface="Calibri" panose="020F0502020204030204" pitchFamily="34" charset="0"/>
              </a:rPr>
              <a:t> </a:t>
            </a:r>
          </a:p>
          <a:p>
            <a:pPr marL="0" indent="0">
              <a:buNone/>
            </a:pPr>
            <a:r>
              <a:rPr lang="en-US" sz="3800" dirty="0">
                <a:latin typeface="Calibri" panose="020F0502020204030204" pitchFamily="34" charset="0"/>
                <a:cs typeface="Calibri" panose="020F0502020204030204" pitchFamily="34" charset="0"/>
              </a:rPr>
              <a:t>AND BE IT FURTHER </a:t>
            </a:r>
            <a:r>
              <a:rPr lang="en-US" sz="3800" dirty="0" smtClean="0">
                <a:latin typeface="Calibri" panose="020F0502020204030204" pitchFamily="34" charset="0"/>
                <a:cs typeface="Calibri" panose="020F0502020204030204" pitchFamily="34" charset="0"/>
              </a:rPr>
              <a:t>RESOLVED</a:t>
            </a:r>
          </a:p>
          <a:p>
            <a:r>
              <a:rPr lang="en-US" sz="3800" dirty="0" smtClean="0">
                <a:latin typeface="Calibri" panose="020F0502020204030204" pitchFamily="34" charset="0"/>
                <a:cs typeface="Calibri" panose="020F0502020204030204" pitchFamily="34" charset="0"/>
              </a:rPr>
              <a:t> </a:t>
            </a:r>
            <a:r>
              <a:rPr lang="en-US" sz="3800" dirty="0">
                <a:latin typeface="Calibri" panose="020F0502020204030204" pitchFamily="34" charset="0"/>
                <a:cs typeface="Calibri" panose="020F0502020204030204" pitchFamily="34" charset="0"/>
              </a:rPr>
              <a:t>that the Massachusetts Association of School Committees calls on the Massachusetts Legislature to enact legislation raising the fine for passing a stopped school bus to a significant schedule of fines as penalty whether witnessed by a police officer or recorded by a digital video detection monitoring system</a:t>
            </a:r>
            <a:r>
              <a:rPr lang="en-US" sz="3800" dirty="0" smtClean="0">
                <a:latin typeface="Calibri" panose="020F0502020204030204" pitchFamily="34" charset="0"/>
                <a:cs typeface="Calibri" panose="020F0502020204030204" pitchFamily="34" charset="0"/>
              </a:rPr>
              <a:t>.</a:t>
            </a:r>
            <a:endParaRPr lang="en-US" sz="3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9064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Resolution 7</a:t>
            </a:r>
            <a:r>
              <a:rPr lang="en-US" dirty="0" smtClean="0"/>
              <a:t/>
            </a:r>
            <a:br>
              <a:rPr lang="en-US" dirty="0" smtClean="0"/>
            </a:br>
            <a:r>
              <a:rPr lang="en-US" dirty="0" smtClean="0"/>
              <a:t>MCAS</a:t>
            </a:r>
            <a:br>
              <a:rPr lang="en-US" dirty="0" smtClean="0"/>
            </a:br>
            <a:r>
              <a:rPr lang="en-US" sz="3600" dirty="0" smtClean="0"/>
              <a:t>Submitted by the Framingham School Committee</a:t>
            </a:r>
            <a:endParaRPr lang="en-US" sz="3600"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latin typeface="Calibri" panose="020F0502020204030204" pitchFamily="34" charset="0"/>
                <a:cs typeface="Calibri" panose="020F0502020204030204" pitchFamily="34" charset="0"/>
              </a:rPr>
              <a:t>THEREFORE BE IT RESOLVED:</a:t>
            </a:r>
          </a:p>
          <a:p>
            <a:r>
              <a:rPr lang="en-US" dirty="0">
                <a:latin typeface="Calibri" panose="020F0502020204030204" pitchFamily="34" charset="0"/>
                <a:cs typeface="Calibri" panose="020F0502020204030204" pitchFamily="34" charset="0"/>
              </a:rPr>
              <a:t>that MASC urges Massachusetts to develop a wider, more consensus-built strategy for an evaluation system with meaningful input from legitimate stakeholders.</a:t>
            </a:r>
          </a:p>
          <a:p>
            <a:r>
              <a:rPr lang="en-US" dirty="0">
                <a:latin typeface="Calibri" panose="020F0502020204030204" pitchFamily="34" charset="0"/>
                <a:cs typeface="Calibri" panose="020F0502020204030204" pitchFamily="34" charset="0"/>
              </a:rPr>
              <a:t>that MASC urges the state Legislature to launch a comprehensive evaluation to investigate the extent of biases pertaining to MCAS testing and make these results public.</a:t>
            </a:r>
          </a:p>
          <a:p>
            <a:r>
              <a:rPr lang="en-US" dirty="0">
                <a:latin typeface="Calibri" panose="020F0502020204030204" pitchFamily="34" charset="0"/>
                <a:cs typeface="Calibri" panose="020F0502020204030204" pitchFamily="34" charset="0"/>
              </a:rPr>
              <a:t>that </a:t>
            </a:r>
            <a:r>
              <a:rPr lang="en-US" dirty="0" smtClean="0">
                <a:latin typeface="Calibri" panose="020F0502020204030204" pitchFamily="34" charset="0"/>
                <a:cs typeface="Calibri" panose="020F0502020204030204" pitchFamily="34" charset="0"/>
              </a:rPr>
              <a:t>MASC </a:t>
            </a:r>
            <a:r>
              <a:rPr lang="en-US" dirty="0">
                <a:latin typeface="Calibri" panose="020F0502020204030204" pitchFamily="34" charset="0"/>
                <a:cs typeface="Calibri" panose="020F0502020204030204" pitchFamily="34" charset="0"/>
              </a:rPr>
              <a:t>urges Massachusetts to enact a moratorium on MCAS testing effective immediately.</a:t>
            </a:r>
          </a:p>
          <a:p>
            <a:r>
              <a:rPr lang="en-US" dirty="0">
                <a:latin typeface="Calibri" panose="020F0502020204030204" pitchFamily="34" charset="0"/>
                <a:cs typeface="Calibri" panose="020F0502020204030204" pitchFamily="34" charset="0"/>
              </a:rPr>
              <a:t> that MASC urges Massachusetts to develop an alternative to the high-stakes MCAS tests.</a:t>
            </a:r>
          </a:p>
          <a:p>
            <a:endParaRPr lang="en-US" dirty="0"/>
          </a:p>
        </p:txBody>
      </p:sp>
    </p:spTree>
    <p:extLst>
      <p:ext uri="{BB962C8B-B14F-4D97-AF65-F5344CB8AC3E}">
        <p14:creationId xmlns:p14="http://schemas.microsoft.com/office/powerpoint/2010/main" val="232133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Resolution 8</a:t>
            </a:r>
            <a:r>
              <a:rPr lang="en-US" dirty="0" smtClean="0"/>
              <a:t/>
            </a:r>
            <a:br>
              <a:rPr lang="en-US" dirty="0" smtClean="0"/>
            </a:br>
            <a:r>
              <a:rPr lang="en-US" dirty="0" smtClean="0"/>
              <a:t>Safe Storage of Firearms</a:t>
            </a:r>
            <a:br>
              <a:rPr lang="en-US" dirty="0" smtClean="0"/>
            </a:br>
            <a:r>
              <a:rPr lang="en-US" sz="2700" dirty="0" smtClean="0"/>
              <a:t>Submitted by the Framingham School Committee</a:t>
            </a:r>
            <a:endParaRPr lang="en-US" sz="2700"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latin typeface="Calibri" panose="020F0502020204030204" pitchFamily="34" charset="0"/>
                <a:cs typeface="Calibri" panose="020F0502020204030204" pitchFamily="34" charset="0"/>
              </a:rPr>
              <a:t>THEREFORE, BE IT RESOLVED  </a:t>
            </a:r>
          </a:p>
          <a:p>
            <a:pPr marL="0" indent="0">
              <a:buNone/>
            </a:pPr>
            <a:r>
              <a:rPr lang="en-US" dirty="0">
                <a:latin typeface="Calibri" panose="020F0502020204030204" pitchFamily="34" charset="0"/>
                <a:cs typeface="Calibri" panose="020F0502020204030204" pitchFamily="34" charset="0"/>
              </a:rPr>
              <a:t> 	that MASC recommends all districts to urge their Superintendent and staff to create an appropriate communication to parents and guardians that explains the importance of secure ﬁrearm storage to protect children and teens from unauthorized access to unsecured ﬁrearms, and their legal obligations consistent with Massachusetts safe storage law.</a:t>
            </a:r>
          </a:p>
          <a:p>
            <a:pPr marL="0" indent="0">
              <a:buNone/>
            </a:pPr>
            <a:r>
              <a:rPr lang="en-US" dirty="0">
                <a:latin typeface="Calibri" panose="020F0502020204030204" pitchFamily="34" charset="0"/>
                <a:cs typeface="Calibri" panose="020F0502020204030204" pitchFamily="34" charset="0"/>
              </a:rPr>
              <a:t> </a:t>
            </a:r>
          </a:p>
          <a:p>
            <a:pPr marL="0" indent="0">
              <a:buNone/>
            </a:pPr>
            <a:r>
              <a:rPr lang="en-US" dirty="0" smtClean="0">
                <a:latin typeface="Calibri" panose="020F0502020204030204" pitchFamily="34" charset="0"/>
                <a:cs typeface="Calibri" panose="020F0502020204030204" pitchFamily="34" charset="0"/>
              </a:rPr>
              <a:t>	Further</a:t>
            </a:r>
            <a:r>
              <a:rPr lang="en-US" dirty="0">
                <a:latin typeface="Calibri" panose="020F0502020204030204" pitchFamily="34" charset="0"/>
                <a:cs typeface="Calibri" panose="020F0502020204030204" pitchFamily="34" charset="0"/>
              </a:rPr>
              <a:t>, that MASC urges other communities to work with their local law enforcement agencies, health agencies and non-proﬁt organizations to collaborate and increase efforts to inform District parents and guardians of their obligations regarding secure storage of ﬁrearms in their homes and vehicles.</a:t>
            </a:r>
          </a:p>
          <a:p>
            <a:endParaRPr lang="en-US" dirty="0"/>
          </a:p>
        </p:txBody>
      </p:sp>
    </p:spTree>
    <p:extLst>
      <p:ext uri="{BB962C8B-B14F-4D97-AF65-F5344CB8AC3E}">
        <p14:creationId xmlns:p14="http://schemas.microsoft.com/office/powerpoint/2010/main" val="3435663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Delegate Assembly</a:t>
            </a:r>
            <a:br>
              <a:rPr lang="en-US" dirty="0" smtClean="0"/>
            </a:br>
            <a:endParaRPr lang="en-US" dirty="0"/>
          </a:p>
        </p:txBody>
      </p:sp>
      <p:sp>
        <p:nvSpPr>
          <p:cNvPr id="3" name="Content Placeholder 2"/>
          <p:cNvSpPr>
            <a:spLocks noGrp="1"/>
          </p:cNvSpPr>
          <p:nvPr>
            <p:ph idx="1"/>
          </p:nvPr>
        </p:nvSpPr>
        <p:spPr/>
        <p:txBody>
          <a:bodyPr/>
          <a:lstStyle/>
          <a:p>
            <a:r>
              <a:rPr lang="en-US" dirty="0" smtClean="0"/>
              <a:t>Hyannis, MA on Wednesday, November 8, 2023</a:t>
            </a:r>
          </a:p>
          <a:p>
            <a:r>
              <a:rPr lang="en-US" dirty="0" smtClean="0"/>
              <a:t>Over 130 Delegates from Member Districts Expected to Attend</a:t>
            </a:r>
            <a:endParaRPr lang="en-US" dirty="0"/>
          </a:p>
          <a:p>
            <a:r>
              <a:rPr lang="en-US" dirty="0" smtClean="0"/>
              <a:t>Think of the Delegate Assembly as a 130-member school committee meeting. </a:t>
            </a:r>
            <a:endParaRPr lang="en-US" dirty="0"/>
          </a:p>
        </p:txBody>
      </p:sp>
    </p:spTree>
    <p:extLst>
      <p:ext uri="{BB962C8B-B14F-4D97-AF65-F5344CB8AC3E}">
        <p14:creationId xmlns:p14="http://schemas.microsoft.com/office/powerpoint/2010/main" val="1311942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Resolutions Are Brought Forth</a:t>
            </a:r>
            <a:endParaRPr lang="en-US" dirty="0"/>
          </a:p>
        </p:txBody>
      </p:sp>
      <p:sp>
        <p:nvSpPr>
          <p:cNvPr id="3" name="Content Placeholder 2"/>
          <p:cNvSpPr>
            <a:spLocks noGrp="1"/>
          </p:cNvSpPr>
          <p:nvPr>
            <p:ph idx="1"/>
          </p:nvPr>
        </p:nvSpPr>
        <p:spPr/>
        <p:txBody>
          <a:bodyPr>
            <a:normAutofit lnSpcReduction="10000"/>
          </a:bodyPr>
          <a:lstStyle/>
          <a:p>
            <a:r>
              <a:rPr lang="en-US" dirty="0" smtClean="0"/>
              <a:t>Resolutions are submitted to the MASC Resolutions Committee prior to June 1.</a:t>
            </a:r>
          </a:p>
          <a:p>
            <a:r>
              <a:rPr lang="en-US" dirty="0" smtClean="0"/>
              <a:t>Resolutions Committee meets and moves resolutions forward to the MASC Board of Directors.</a:t>
            </a:r>
          </a:p>
          <a:p>
            <a:r>
              <a:rPr lang="en-US" dirty="0" smtClean="0"/>
              <a:t>Resolutions endorsed by five school committees representing at least two different MASC Divisions automatically go to the Delegate Assembly.</a:t>
            </a:r>
          </a:p>
          <a:p>
            <a:r>
              <a:rPr lang="en-US" dirty="0" smtClean="0"/>
              <a:t>Board of Directors delegates Association Secretary-Treasurer to share all approved resolutions to the full MASC membership.</a:t>
            </a:r>
            <a:endParaRPr lang="en-US" dirty="0"/>
          </a:p>
        </p:txBody>
      </p:sp>
    </p:spTree>
    <p:extLst>
      <p:ext uri="{BB962C8B-B14F-4D97-AF65-F5344CB8AC3E}">
        <p14:creationId xmlns:p14="http://schemas.microsoft.com/office/powerpoint/2010/main" val="2704434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of the Delegate Assembly</a:t>
            </a:r>
            <a:endParaRPr lang="en-US" dirty="0"/>
          </a:p>
        </p:txBody>
      </p:sp>
      <p:sp>
        <p:nvSpPr>
          <p:cNvPr id="3" name="Content Placeholder 2"/>
          <p:cNvSpPr>
            <a:spLocks noGrp="1"/>
          </p:cNvSpPr>
          <p:nvPr>
            <p:ph idx="1"/>
          </p:nvPr>
        </p:nvSpPr>
        <p:spPr/>
        <p:txBody>
          <a:bodyPr/>
          <a:lstStyle/>
          <a:p>
            <a:r>
              <a:rPr lang="en-US" dirty="0" smtClean="0"/>
              <a:t>Certify the election of new officers for the next year. </a:t>
            </a:r>
          </a:p>
          <a:p>
            <a:r>
              <a:rPr lang="en-US" dirty="0" smtClean="0"/>
              <a:t>Vote on new Life Members of the Association.</a:t>
            </a:r>
          </a:p>
          <a:p>
            <a:r>
              <a:rPr lang="en-US" dirty="0" smtClean="0"/>
              <a:t>Receipt of the Annual Audited Financial Report </a:t>
            </a:r>
          </a:p>
          <a:p>
            <a:r>
              <a:rPr lang="en-US" dirty="0" smtClean="0"/>
              <a:t>Deliberation on resolutions.</a:t>
            </a:r>
            <a:endParaRPr lang="en-US" dirty="0"/>
          </a:p>
        </p:txBody>
      </p:sp>
    </p:spTree>
    <p:extLst>
      <p:ext uri="{BB962C8B-B14F-4D97-AF65-F5344CB8AC3E}">
        <p14:creationId xmlns:p14="http://schemas.microsoft.com/office/powerpoint/2010/main" val="407921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Procedural Rules</a:t>
            </a:r>
            <a:endParaRPr lang="en-US" dirty="0"/>
          </a:p>
        </p:txBody>
      </p:sp>
      <p:sp>
        <p:nvSpPr>
          <p:cNvPr id="3" name="Content Placeholder 2"/>
          <p:cNvSpPr>
            <a:spLocks noGrp="1"/>
          </p:cNvSpPr>
          <p:nvPr>
            <p:ph idx="1"/>
          </p:nvPr>
        </p:nvSpPr>
        <p:spPr/>
        <p:txBody>
          <a:bodyPr/>
          <a:lstStyle/>
          <a:p>
            <a:r>
              <a:rPr lang="en-US" dirty="0" smtClean="0"/>
              <a:t>Resolutions may be amended if a written amendment is presented at the meeting.  Forms are available in Delegate Manual and on site.</a:t>
            </a:r>
          </a:p>
          <a:p>
            <a:r>
              <a:rPr lang="en-US" dirty="0" smtClean="0"/>
              <a:t>Sponsor(s) of the resolutions may speak first. </a:t>
            </a:r>
          </a:p>
          <a:p>
            <a:r>
              <a:rPr lang="en-US" dirty="0" smtClean="0"/>
              <a:t>Only delegates may speak unless if they are recognized by the chair. The chair may recognize others as may be needed. </a:t>
            </a:r>
          </a:p>
          <a:p>
            <a:r>
              <a:rPr lang="en-US" dirty="0" smtClean="0"/>
              <a:t>Tellers are designated to count votes if necessary.</a:t>
            </a:r>
            <a:br>
              <a:rPr lang="en-US" dirty="0" smtClean="0"/>
            </a:br>
            <a:endParaRPr lang="en-US" dirty="0"/>
          </a:p>
        </p:txBody>
      </p:sp>
    </p:spTree>
    <p:extLst>
      <p:ext uri="{BB962C8B-B14F-4D97-AF65-F5344CB8AC3E}">
        <p14:creationId xmlns:p14="http://schemas.microsoft.com/office/powerpoint/2010/main" val="3070004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Parliamentary Rules</a:t>
            </a:r>
            <a:br>
              <a:rPr lang="en-US" dirty="0" smtClean="0"/>
            </a:br>
            <a:r>
              <a:rPr lang="en-US" dirty="0" smtClean="0"/>
              <a:t>(Robert’s Rules of Order)</a:t>
            </a:r>
            <a:endParaRPr lang="en-US" dirty="0"/>
          </a:p>
        </p:txBody>
      </p:sp>
      <p:sp>
        <p:nvSpPr>
          <p:cNvPr id="3" name="Content Placeholder 2"/>
          <p:cNvSpPr>
            <a:spLocks noGrp="1"/>
          </p:cNvSpPr>
          <p:nvPr>
            <p:ph idx="1"/>
          </p:nvPr>
        </p:nvSpPr>
        <p:spPr>
          <a:xfrm>
            <a:off x="1295401" y="2400300"/>
            <a:ext cx="9601196" cy="3475568"/>
          </a:xfrm>
        </p:spPr>
        <p:txBody>
          <a:bodyPr>
            <a:normAutofit fontScale="92500"/>
          </a:bodyPr>
          <a:lstStyle/>
          <a:p>
            <a:r>
              <a:rPr lang="en-US" dirty="0" smtClean="0"/>
              <a:t>Amendments presented in writing are considered from the floor.</a:t>
            </a:r>
          </a:p>
          <a:p>
            <a:pPr lvl="1"/>
            <a:r>
              <a:rPr lang="en-US" dirty="0" smtClean="0"/>
              <a:t>Certain amendments may be approved immediately if there is no objection (i.e., spelling, grammar, etc.).</a:t>
            </a:r>
          </a:p>
          <a:p>
            <a:r>
              <a:rPr lang="en-US" dirty="0" smtClean="0"/>
              <a:t>Frequently, resolutions with multiple parts are divided into individual parts for discussion and vote.  (See Resolutions 4,5, 6, 7 and 8.)</a:t>
            </a:r>
          </a:p>
          <a:p>
            <a:r>
              <a:rPr lang="en-US" dirty="0" smtClean="0"/>
              <a:t>Voting is by voice vote, or, if in dispute, by a show of hands counted by the tellers.</a:t>
            </a:r>
          </a:p>
          <a:p>
            <a:r>
              <a:rPr lang="en-US" dirty="0" smtClean="0"/>
              <a:t>Other rules of order apply (i.e., table, postpone, previous question, inquiry, recess, adjourn.)</a:t>
            </a:r>
          </a:p>
          <a:p>
            <a:endParaRPr lang="en-US" dirty="0"/>
          </a:p>
        </p:txBody>
      </p:sp>
    </p:spTree>
    <p:extLst>
      <p:ext uri="{BB962C8B-B14F-4D97-AF65-F5344CB8AC3E}">
        <p14:creationId xmlns:p14="http://schemas.microsoft.com/office/powerpoint/2010/main" val="2835170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Order to Expedite Business</a:t>
            </a:r>
            <a:endParaRPr lang="en-US" dirty="0"/>
          </a:p>
        </p:txBody>
      </p:sp>
      <p:sp>
        <p:nvSpPr>
          <p:cNvPr id="3" name="Content Placeholder 2"/>
          <p:cNvSpPr>
            <a:spLocks noGrp="1"/>
          </p:cNvSpPr>
          <p:nvPr>
            <p:ph idx="1"/>
          </p:nvPr>
        </p:nvSpPr>
        <p:spPr/>
        <p:txBody>
          <a:bodyPr/>
          <a:lstStyle/>
          <a:p>
            <a:r>
              <a:rPr lang="en-US" dirty="0" smtClean="0"/>
              <a:t>The chair will ask delegates to affirm that they wish to “hold” to question or debate certain resolutions.</a:t>
            </a:r>
          </a:p>
          <a:p>
            <a:r>
              <a:rPr lang="en-US" dirty="0" smtClean="0"/>
              <a:t>Non-controversial resolutions without “holds” may be grouped together and approved. </a:t>
            </a:r>
            <a:br>
              <a:rPr lang="en-US" dirty="0" smtClean="0"/>
            </a:br>
            <a:endParaRPr lang="en-US" dirty="0"/>
          </a:p>
        </p:txBody>
      </p:sp>
    </p:spTree>
    <p:extLst>
      <p:ext uri="{BB962C8B-B14F-4D97-AF65-F5344CB8AC3E}">
        <p14:creationId xmlns:p14="http://schemas.microsoft.com/office/powerpoint/2010/main" val="1545156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RESOLUTIONS</a:t>
            </a:r>
            <a:endParaRPr lang="en-US" b="1" dirty="0"/>
          </a:p>
        </p:txBody>
      </p:sp>
      <p:sp>
        <p:nvSpPr>
          <p:cNvPr id="3" name="Content Placeholder 2"/>
          <p:cNvSpPr>
            <a:spLocks noGrp="1"/>
          </p:cNvSpPr>
          <p:nvPr>
            <p:ph idx="1"/>
          </p:nvPr>
        </p:nvSpPr>
        <p:spPr/>
        <p:txBody>
          <a:bodyPr/>
          <a:lstStyle/>
          <a:p>
            <a:r>
              <a:rPr lang="en-US" dirty="0" smtClean="0"/>
              <a:t>Resolutions often have lengthy explanations (“Whereas, etc.) prior to the action steps (“Therefore be it resolved…”)</a:t>
            </a:r>
          </a:p>
          <a:p>
            <a:r>
              <a:rPr lang="en-US" dirty="0" smtClean="0"/>
              <a:t>Full resolutions are reprinted in the Delegate Manual.  Extra manuals are available at the Delegate Secretary’s Desk.</a:t>
            </a:r>
          </a:p>
          <a:p>
            <a:r>
              <a:rPr lang="en-US" dirty="0" smtClean="0"/>
              <a:t>Only the action steps appear before the delegates (and in this presentation).</a:t>
            </a:r>
            <a:endParaRPr lang="en-US" dirty="0"/>
          </a:p>
        </p:txBody>
      </p:sp>
    </p:spTree>
    <p:extLst>
      <p:ext uri="{BB962C8B-B14F-4D97-AF65-F5344CB8AC3E}">
        <p14:creationId xmlns:p14="http://schemas.microsoft.com/office/powerpoint/2010/main" val="2899204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Resolution 1</a:t>
            </a:r>
            <a:r>
              <a:rPr lang="en-US" dirty="0" smtClean="0"/>
              <a:t/>
            </a:r>
            <a:br>
              <a:rPr lang="en-US" dirty="0" smtClean="0"/>
            </a:br>
            <a:r>
              <a:rPr lang="en-US" dirty="0" smtClean="0"/>
              <a:t>Full Funding of the METCO Program</a:t>
            </a:r>
            <a:br>
              <a:rPr lang="en-US" dirty="0" smtClean="0"/>
            </a:br>
            <a:r>
              <a:rPr lang="en-US" sz="2700" dirty="0" smtClean="0"/>
              <a:t>Submitted by the Arlington School Committee</a:t>
            </a:r>
            <a:endParaRPr lang="en-US" sz="2700" dirty="0"/>
          </a:p>
        </p:txBody>
      </p:sp>
      <p:sp>
        <p:nvSpPr>
          <p:cNvPr id="3" name="Content Placeholder 2"/>
          <p:cNvSpPr>
            <a:spLocks noGrp="1"/>
          </p:cNvSpPr>
          <p:nvPr>
            <p:ph idx="1"/>
          </p:nvPr>
        </p:nvSpPr>
        <p:spPr/>
        <p:txBody>
          <a:bodyPr/>
          <a:lstStyle/>
          <a:p>
            <a:r>
              <a:rPr lang="en-US" dirty="0">
                <a:latin typeface="Calibri" panose="020F0502020204030204" pitchFamily="34" charset="0"/>
                <a:cs typeface="Calibri" panose="020F0502020204030204" pitchFamily="34" charset="0"/>
              </a:rPr>
              <a:t>THEREFORE, BE IT RESOLVED:</a:t>
            </a:r>
          </a:p>
          <a:p>
            <a:r>
              <a:rPr lang="en-US" dirty="0" smtClean="0">
                <a:latin typeface="Calibri" panose="020F0502020204030204" pitchFamily="34" charset="0"/>
                <a:cs typeface="Calibri" panose="020F0502020204030204" pitchFamily="34" charset="0"/>
              </a:rPr>
              <a:t>that </a:t>
            </a:r>
            <a:r>
              <a:rPr lang="en-US" dirty="0">
                <a:latin typeface="Calibri" panose="020F0502020204030204" pitchFamily="34" charset="0"/>
                <a:cs typeface="Calibri" panose="020F0502020204030204" pitchFamily="34" charset="0"/>
              </a:rPr>
              <a:t>the Massachusetts Association of School Committees calls upon the Governor and the Legislature to create a stable funding structure to support METCO and its partner districts that fully funds the support provided by METCO, and the cost of providing services delivered by METCO’s partner districts.</a:t>
            </a:r>
          </a:p>
          <a:p>
            <a:endParaRPr lang="en-US" dirty="0"/>
          </a:p>
        </p:txBody>
      </p:sp>
    </p:spTree>
    <p:extLst>
      <p:ext uri="{BB962C8B-B14F-4D97-AF65-F5344CB8AC3E}">
        <p14:creationId xmlns:p14="http://schemas.microsoft.com/office/powerpoint/2010/main" val="24549990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1145</TotalTime>
  <Words>785</Words>
  <Application>Microsoft Office PowerPoint</Application>
  <PresentationFormat>Widescreen</PresentationFormat>
  <Paragraphs>74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Garamond</vt:lpstr>
      <vt:lpstr>Organic</vt:lpstr>
      <vt:lpstr>MASC Learning Lunch </vt:lpstr>
      <vt:lpstr>Delegate Assembly </vt:lpstr>
      <vt:lpstr>How Resolutions Are Brought Forth</vt:lpstr>
      <vt:lpstr>Business of the Delegate Assembly</vt:lpstr>
      <vt:lpstr>Procedural Rules</vt:lpstr>
      <vt:lpstr>Parliamentary Rules (Robert’s Rules of Order)</vt:lpstr>
      <vt:lpstr>In Order to Expedite Business</vt:lpstr>
      <vt:lpstr>RESOLUTIONS</vt:lpstr>
      <vt:lpstr>Resolution 1 Full Funding of the METCO Program Submitted by the Arlington School Committee</vt:lpstr>
      <vt:lpstr>Resolution 2 Investigating of Transportation Bidding Practices Submitted by the Southeastern Vocational Technical School Committee</vt:lpstr>
      <vt:lpstr>Resolution 3 – Part 1 Regional Transportation Submitted by the Hampden-Wilbraham School Committee</vt:lpstr>
      <vt:lpstr>Resolution 3 – Part 2</vt:lpstr>
      <vt:lpstr>Resolution 4 Diversity, Equity and Inclusion Positions Proposed by Division X (Diversity, Equity and Inclusion)</vt:lpstr>
      <vt:lpstr>Resolution 5 Relative to Changes to the MA School Building Authority to increase Grants and Restore the Accelerated Repair Cap Submitted by the Wachusett Regional School Committee</vt:lpstr>
      <vt:lpstr>Resolution 6 Cameras for Bus Transportation Safety Submitted by the Peabody School Committee</vt:lpstr>
      <vt:lpstr>Resolution 7 MCAS Submitted by the Framingham School Committee</vt:lpstr>
      <vt:lpstr>Resolution 8 Safe Storage of Firearms Submitted by the Framingham School Committee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MASC Learning Lunch</dc:title>
  <dc:creator>Glenn Koocher</dc:creator>
  <cp:lastModifiedBy>Glenn Koocher</cp:lastModifiedBy>
  <cp:revision>9</cp:revision>
  <dcterms:created xsi:type="dcterms:W3CDTF">2023-10-04T18:37:40Z</dcterms:created>
  <dcterms:modified xsi:type="dcterms:W3CDTF">2023-10-05T13:43:03Z</dcterms:modified>
</cp:coreProperties>
</file>